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5"/>
  </p:notesMasterIdLst>
  <p:sldIdLst>
    <p:sldId id="256" r:id="rId2"/>
    <p:sldId id="258" r:id="rId3"/>
    <p:sldId id="259" r:id="rId4"/>
    <p:sldId id="275" r:id="rId5"/>
    <p:sldId id="257" r:id="rId6"/>
    <p:sldId id="274" r:id="rId7"/>
    <p:sldId id="262" r:id="rId8"/>
    <p:sldId id="263" r:id="rId9"/>
    <p:sldId id="272" r:id="rId10"/>
    <p:sldId id="261" r:id="rId11"/>
    <p:sldId id="280" r:id="rId12"/>
    <p:sldId id="273" r:id="rId13"/>
    <p:sldId id="281" r:id="rId14"/>
  </p:sldIdLst>
  <p:sldSz cx="9144000" cy="6858000" type="screen4x3"/>
  <p:notesSz cx="6669088" cy="9775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6A78"/>
    <a:srgbClr val="397F8F"/>
    <a:srgbClr val="003B68"/>
    <a:srgbClr val="A3D8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51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889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250" y="0"/>
            <a:ext cx="2889250" cy="488950"/>
          </a:xfrm>
          <a:prstGeom prst="rect">
            <a:avLst/>
          </a:prstGeom>
        </p:spPr>
        <p:txBody>
          <a:bodyPr vert="horz" lIns="91440" tIns="45720" rIns="91440" bIns="45720" rtlCol="0"/>
          <a:lstStyle>
            <a:lvl1pPr algn="r">
              <a:defRPr sz="1200"/>
            </a:lvl1pPr>
          </a:lstStyle>
          <a:p>
            <a:fld id="{53FB4060-1017-4674-9FDE-FE3DE681C371}" type="datetimeFigureOut">
              <a:rPr lang="en-US" smtClean="0"/>
              <a:pPr/>
              <a:t>3/27/2013</a:t>
            </a:fld>
            <a:endParaRPr lang="en-GB"/>
          </a:p>
        </p:txBody>
      </p:sp>
      <p:sp>
        <p:nvSpPr>
          <p:cNvPr id="4" name="Slide Image Placeholder 3"/>
          <p:cNvSpPr>
            <a:spLocks noGrp="1" noRot="1" noChangeAspect="1"/>
          </p:cNvSpPr>
          <p:nvPr>
            <p:ph type="sldImg" idx="2"/>
          </p:nvPr>
        </p:nvSpPr>
        <p:spPr>
          <a:xfrm>
            <a:off x="892175" y="733425"/>
            <a:ext cx="4884738"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643438"/>
            <a:ext cx="5335588" cy="4398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85288"/>
            <a:ext cx="2889250" cy="4889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250" y="9285288"/>
            <a:ext cx="2889250" cy="488950"/>
          </a:xfrm>
          <a:prstGeom prst="rect">
            <a:avLst/>
          </a:prstGeom>
        </p:spPr>
        <p:txBody>
          <a:bodyPr vert="horz" lIns="91440" tIns="45720" rIns="91440" bIns="45720" rtlCol="0" anchor="b"/>
          <a:lstStyle>
            <a:lvl1pPr algn="r">
              <a:defRPr sz="1200"/>
            </a:lvl1pPr>
          </a:lstStyle>
          <a:p>
            <a:fld id="{9DEDF08B-0DDD-4172-B25C-5B47D67C8F1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DEDF08B-0DDD-4172-B25C-5B47D67C8F1B}"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5229270B-DA69-4133-AA5A-3B8D317C62B3}" type="datetimeFigureOut">
              <a:rPr lang="en-US" smtClean="0"/>
              <a:pPr/>
              <a:t>3/27/2013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11" name="Slide Number Placeholder 10"/>
          <p:cNvSpPr>
            <a:spLocks noGrp="1"/>
          </p:cNvSpPr>
          <p:nvPr>
            <p:ph type="sldNum" sz="quarter" idx="12"/>
          </p:nvPr>
        </p:nvSpPr>
        <p:spPr/>
        <p:txBody>
          <a:bodyPr/>
          <a:lstStyle>
            <a:extLst/>
          </a:lstStyle>
          <a:p>
            <a:fld id="{E17BD940-70CC-4409-9092-341232983C9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29270B-DA69-4133-AA5A-3B8D317C62B3}" type="datetimeFigureOut">
              <a:rPr lang="en-US" smtClean="0"/>
              <a:pPr/>
              <a:t>3/27/2013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17BD940-70CC-4409-9092-341232983C9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29270B-DA69-4133-AA5A-3B8D317C62B3}" type="datetimeFigureOut">
              <a:rPr lang="en-US" smtClean="0"/>
              <a:pPr/>
              <a:t>3/27/2013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17BD940-70CC-4409-9092-341232983C9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29270B-DA69-4133-AA5A-3B8D317C62B3}" type="datetimeFigureOut">
              <a:rPr lang="en-US" smtClean="0"/>
              <a:pPr/>
              <a:t>3/27/2013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17BD940-70CC-4409-9092-341232983C9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29270B-DA69-4133-AA5A-3B8D317C62B3}" type="datetimeFigureOut">
              <a:rPr lang="en-US" smtClean="0"/>
              <a:pPr/>
              <a:t>3/27/2013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17BD940-70CC-4409-9092-341232983C9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29270B-DA69-4133-AA5A-3B8D317C62B3}" type="datetimeFigureOut">
              <a:rPr lang="en-US" smtClean="0"/>
              <a:pPr/>
              <a:t>3/27/2013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17BD940-70CC-4409-9092-341232983C9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29270B-DA69-4133-AA5A-3B8D317C62B3}" type="datetimeFigureOut">
              <a:rPr lang="en-US" smtClean="0"/>
              <a:pPr/>
              <a:t>3/27/2013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E17BD940-70CC-4409-9092-341232983C9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229270B-DA69-4133-AA5A-3B8D317C62B3}" type="datetimeFigureOut">
              <a:rPr lang="en-US" smtClean="0"/>
              <a:pPr/>
              <a:t>3/27/2013</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E17BD940-70CC-4409-9092-341232983C9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229270B-DA69-4133-AA5A-3B8D317C62B3}" type="datetimeFigureOut">
              <a:rPr lang="en-US" smtClean="0"/>
              <a:pPr/>
              <a:t>3/27/2013</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E17BD940-70CC-4409-9092-341232983C9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29270B-DA69-4133-AA5A-3B8D317C62B3}" type="datetimeFigureOut">
              <a:rPr lang="en-US" smtClean="0"/>
              <a:pPr/>
              <a:t>3/27/2013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17BD940-70CC-4409-9092-341232983C9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29270B-DA69-4133-AA5A-3B8D317C62B3}" type="datetimeFigureOut">
              <a:rPr lang="en-US" smtClean="0"/>
              <a:pPr/>
              <a:t>3/27/2013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17BD940-70CC-4409-9092-341232983C96}" type="slidenum">
              <a:rPr lang="en-GB" smtClean="0"/>
              <a:pPr/>
              <a:t>‹#›</a:t>
            </a:fld>
            <a:endParaRPr lang="en-GB"/>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229270B-DA69-4133-AA5A-3B8D317C62B3}" type="datetimeFigureOut">
              <a:rPr lang="en-US" smtClean="0"/>
              <a:pPr/>
              <a:t>3/27/2013</a:t>
            </a:fld>
            <a:endParaRPr lang="en-GB"/>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GB"/>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17BD940-70CC-4409-9092-341232983C9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gif"/><Relationship Id="rId5" Type="http://schemas.openxmlformats.org/officeDocument/2006/relationships/oleObject" Target="../embeddings/Microsoft_Office_Word_97_-_2003_Document1.doc"/><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851804"/>
            <a:ext cx="8558186" cy="934386"/>
          </a:xfrm>
        </p:spPr>
        <p:txBody>
          <a:bodyPr>
            <a:noAutofit/>
          </a:bodyPr>
          <a:lstStyle/>
          <a:p>
            <a:pPr algn="ctr"/>
            <a:r>
              <a:rPr lang="en-GB" sz="540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60000" endA="900" endPos="58000" dir="5400000" sy="-100000" algn="bl" rotWithShape="0"/>
                </a:effectLst>
                <a:latin typeface="Comic Sans MS" pitchFamily="66" charset="0"/>
              </a:rPr>
              <a:t>Identifying Factors</a:t>
            </a:r>
            <a:endParaRPr lang="en-GB" sz="540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60000" endA="900" endPos="58000" dir="5400000" sy="-100000" algn="bl" rotWithShape="0"/>
              </a:effectLst>
              <a:latin typeface="Comic Sans MS" pitchFamily="66" charset="0"/>
            </a:endParaRPr>
          </a:p>
        </p:txBody>
      </p:sp>
      <p:sp>
        <p:nvSpPr>
          <p:cNvPr id="3" name="Subtitle 2"/>
          <p:cNvSpPr>
            <a:spLocks noGrp="1"/>
          </p:cNvSpPr>
          <p:nvPr>
            <p:ph type="subTitle" idx="1"/>
          </p:nvPr>
        </p:nvSpPr>
        <p:spPr>
          <a:xfrm>
            <a:off x="5500694" y="2571744"/>
            <a:ext cx="3071834" cy="500066"/>
          </a:xfrm>
        </p:spPr>
        <p:txBody>
          <a:bodyPr>
            <a:normAutofit fontScale="85000" lnSpcReduction="10000"/>
          </a:bodyPr>
          <a:lstStyle/>
          <a:p>
            <a:r>
              <a:rPr lang="en-GB"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omic Sans MS" pitchFamily="66" charset="0"/>
              </a:rPr>
              <a:t>Design &amp; Manufacture</a:t>
            </a:r>
            <a:endParaRPr lang="en-GB" sz="2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omic Sans MS" pitchFamily="66" charset="0"/>
            </a:endParaRPr>
          </a:p>
        </p:txBody>
      </p:sp>
      <p:pic>
        <p:nvPicPr>
          <p:cNvPr id="15361" name="Picture 1"/>
          <p:cNvPicPr>
            <a:picLocks noChangeAspect="1" noChangeArrowheads="1"/>
          </p:cNvPicPr>
          <p:nvPr/>
        </p:nvPicPr>
        <p:blipFill>
          <a:blip r:embed="rId3" cstate="print"/>
          <a:srcRect l="8368" r="64435" b="3125"/>
          <a:stretch>
            <a:fillRect/>
          </a:stretch>
        </p:blipFill>
        <p:spPr bwMode="auto">
          <a:xfrm>
            <a:off x="7072330" y="571480"/>
            <a:ext cx="714380" cy="681406"/>
          </a:xfrm>
          <a:prstGeom prst="rect">
            <a:avLst/>
          </a:prstGeom>
          <a:noFill/>
          <a:ln w="9525">
            <a:noFill/>
            <a:miter lim="800000"/>
            <a:headEnd/>
            <a:tailEnd/>
          </a:ln>
          <a:effectLst/>
        </p:spPr>
      </p:pic>
      <p:pic>
        <p:nvPicPr>
          <p:cNvPr id="15362" name="Picture 2"/>
          <p:cNvPicPr>
            <a:picLocks noChangeAspect="1" noChangeArrowheads="1"/>
          </p:cNvPicPr>
          <p:nvPr/>
        </p:nvPicPr>
        <p:blipFill>
          <a:blip r:embed="rId4" cstate="print"/>
          <a:srcRect l="8333" r="65104" b="2849"/>
          <a:stretch>
            <a:fillRect/>
          </a:stretch>
        </p:blipFill>
        <p:spPr bwMode="auto">
          <a:xfrm>
            <a:off x="7875293" y="571480"/>
            <a:ext cx="697235" cy="683563"/>
          </a:xfrm>
          <a:prstGeom prst="rect">
            <a:avLst/>
          </a:prstGeom>
          <a:noFill/>
          <a:ln w="9525">
            <a:noFill/>
            <a:miter lim="800000"/>
            <a:headEnd/>
            <a:tailEnd/>
          </a:ln>
          <a:effectLst/>
        </p:spPr>
      </p:pic>
      <p:graphicFrame>
        <p:nvGraphicFramePr>
          <p:cNvPr id="4" name="Object 2"/>
          <p:cNvGraphicFramePr>
            <a:graphicFrameLocks noChangeAspect="1"/>
          </p:cNvGraphicFramePr>
          <p:nvPr/>
        </p:nvGraphicFramePr>
        <p:xfrm>
          <a:off x="-333375" y="482600"/>
          <a:ext cx="3711575" cy="414338"/>
        </p:xfrm>
        <a:graphic>
          <a:graphicData uri="http://schemas.openxmlformats.org/presentationml/2006/ole">
            <p:oleObj spid="_x0000_s17410" name="Document" r:id="rId5" imgW="5505080" imgH="618502" progId="Word.Document.8">
              <p:embed/>
            </p:oleObj>
          </a:graphicData>
        </a:graphic>
      </p:graphicFrame>
      <p:pic>
        <p:nvPicPr>
          <p:cNvPr id="17412" name="Picture 4" descr="http://www.technologystudent.com/images5/prodes1.gif"/>
          <p:cNvPicPr>
            <a:picLocks noChangeAspect="1" noChangeArrowheads="1"/>
          </p:cNvPicPr>
          <p:nvPr/>
        </p:nvPicPr>
        <p:blipFill>
          <a:blip r:embed="rId6"/>
          <a:srcRect/>
          <a:stretch>
            <a:fillRect/>
          </a:stretch>
        </p:blipFill>
        <p:spPr bwMode="auto">
          <a:xfrm>
            <a:off x="2857488" y="4143380"/>
            <a:ext cx="3214710" cy="18752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subSp spid="_x0000_s17410"/>
                                          </p:spTgt>
                                        </p:tgtEl>
                                        <p:attrNameLst>
                                          <p:attrName>style.visibility</p:attrName>
                                        </p:attrNameLst>
                                      </p:cBhvr>
                                      <p:to>
                                        <p:strVal val="visible"/>
                                      </p:to>
                                    </p:set>
                                    <p:animEffect transition="in" filter="wipe(left)">
                                      <p:cBhvr>
                                        <p:cTn id="7" dur="500"/>
                                        <p:tgtEl>
                                          <p:spTgt spid="4">
                                            <p:subSp spid="_x0000_s17410"/>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wsdt.office-on-the.net/resources/AS_DT_WEB/Design_and_Market_Influences/images/Ergonomics%20and%20anthropometrics_clip_image001.gif"/>
          <p:cNvPicPr>
            <a:picLocks noChangeAspect="1" noChangeArrowheads="1"/>
          </p:cNvPicPr>
          <p:nvPr/>
        </p:nvPicPr>
        <p:blipFill>
          <a:blip r:embed="rId2"/>
          <a:srcRect/>
          <a:stretch>
            <a:fillRect/>
          </a:stretch>
        </p:blipFill>
        <p:spPr bwMode="auto">
          <a:xfrm>
            <a:off x="6072198" y="1690695"/>
            <a:ext cx="2365881" cy="2095495"/>
          </a:xfrm>
          <a:prstGeom prst="rect">
            <a:avLst/>
          </a:prstGeom>
          <a:noFill/>
        </p:spPr>
      </p:pic>
      <p:pic>
        <p:nvPicPr>
          <p:cNvPr id="33796" name="Picture 4" descr="http://t0.gstatic.com/images?q=tbn:ANd9GcTy-Rh7fbpr8s6_NK7h_XeXvKe4h4vBcRLb5aS4DR4UOz_hFWd9hiyUknlV"/>
          <p:cNvPicPr>
            <a:picLocks noChangeAspect="1" noChangeArrowheads="1"/>
          </p:cNvPicPr>
          <p:nvPr/>
        </p:nvPicPr>
        <p:blipFill>
          <a:blip r:embed="rId3"/>
          <a:srcRect b="4232"/>
          <a:stretch>
            <a:fillRect/>
          </a:stretch>
        </p:blipFill>
        <p:spPr bwMode="auto">
          <a:xfrm>
            <a:off x="6215074" y="3786190"/>
            <a:ext cx="2159063" cy="2571767"/>
          </a:xfrm>
          <a:prstGeom prst="rect">
            <a:avLst/>
          </a:prstGeom>
          <a:noFill/>
        </p:spPr>
      </p:pic>
      <p:sp>
        <p:nvSpPr>
          <p:cNvPr id="8" name="Rectangle 7"/>
          <p:cNvSpPr/>
          <p:nvPr/>
        </p:nvSpPr>
        <p:spPr>
          <a:xfrm>
            <a:off x="428596" y="1928802"/>
            <a:ext cx="5500726" cy="4505849"/>
          </a:xfrm>
          <a:prstGeom prst="rect">
            <a:avLst/>
          </a:prstGeom>
        </p:spPr>
        <p:txBody>
          <a:bodyPr wrap="square">
            <a:spAutoFit/>
          </a:bodyPr>
          <a:lstStyle/>
          <a:p>
            <a:pPr>
              <a:spcBef>
                <a:spcPct val="20000"/>
              </a:spcBef>
              <a:buClr>
                <a:schemeClr val="tx2"/>
              </a:buClr>
              <a:buSzPct val="75000"/>
              <a:buFont typeface="Wingdings" pitchFamily="2" charset="2"/>
              <a:buNone/>
            </a:pPr>
            <a:r>
              <a:rPr lang="en-GB" b="1" dirty="0" smtClean="0">
                <a:solidFill>
                  <a:srgbClr val="306A78"/>
                </a:solidFill>
                <a:latin typeface="Comic Sans MS" pitchFamily="66" charset="0"/>
              </a:rPr>
              <a:t>Anthropometrics</a:t>
            </a:r>
            <a:r>
              <a:rPr lang="en-GB" sz="1600" dirty="0" smtClean="0">
                <a:solidFill>
                  <a:schemeClr val="accent6">
                    <a:lumMod val="75000"/>
                  </a:schemeClr>
                </a:solidFill>
                <a:latin typeface="Comic Sans MS" pitchFamily="66" charset="0"/>
              </a:rPr>
              <a:t> concerns the </a:t>
            </a:r>
            <a:r>
              <a:rPr lang="en-GB" sz="1600" b="1" dirty="0" smtClean="0">
                <a:solidFill>
                  <a:schemeClr val="accent6">
                    <a:lumMod val="75000"/>
                  </a:schemeClr>
                </a:solidFill>
                <a:latin typeface="Comic Sans MS" pitchFamily="66" charset="0"/>
              </a:rPr>
              <a:t>measurements of the human body</a:t>
            </a:r>
            <a:r>
              <a:rPr lang="en-GB" sz="1600" dirty="0" smtClean="0">
                <a:solidFill>
                  <a:schemeClr val="accent6">
                    <a:lumMod val="75000"/>
                  </a:schemeClr>
                </a:solidFill>
                <a:latin typeface="Comic Sans MS" pitchFamily="66" charset="0"/>
              </a:rPr>
              <a:t>. A </a:t>
            </a:r>
            <a:r>
              <a:rPr lang="en-GB" sz="1600" b="1" dirty="0" smtClean="0">
                <a:solidFill>
                  <a:schemeClr val="accent6">
                    <a:lumMod val="75000"/>
                  </a:schemeClr>
                </a:solidFill>
                <a:latin typeface="Comic Sans MS" pitchFamily="66" charset="0"/>
              </a:rPr>
              <a:t>survey</a:t>
            </a:r>
            <a:r>
              <a:rPr lang="en-GB" sz="1600" dirty="0" smtClean="0">
                <a:solidFill>
                  <a:schemeClr val="accent6">
                    <a:lumMod val="75000"/>
                  </a:schemeClr>
                </a:solidFill>
                <a:latin typeface="Comic Sans MS" pitchFamily="66" charset="0"/>
              </a:rPr>
              <a:t> is made of around 1 million people between the ages of about 19 – 65 with </a:t>
            </a:r>
            <a:r>
              <a:rPr lang="en-GB" sz="1600" b="1" dirty="0" smtClean="0">
                <a:solidFill>
                  <a:schemeClr val="accent6">
                    <a:lumMod val="75000"/>
                  </a:schemeClr>
                </a:solidFill>
                <a:latin typeface="Comic Sans MS" pitchFamily="66" charset="0"/>
              </a:rPr>
              <a:t>every relevant part of the body being measured and recorded</a:t>
            </a:r>
            <a:r>
              <a:rPr lang="en-GB" sz="1600" dirty="0" smtClean="0">
                <a:solidFill>
                  <a:schemeClr val="accent6">
                    <a:lumMod val="75000"/>
                  </a:schemeClr>
                </a:solidFill>
                <a:latin typeface="Comic Sans MS" pitchFamily="66" charset="0"/>
              </a:rPr>
              <a:t>. </a:t>
            </a:r>
          </a:p>
          <a:p>
            <a:pPr>
              <a:spcBef>
                <a:spcPct val="20000"/>
              </a:spcBef>
              <a:buClr>
                <a:schemeClr val="tx2"/>
              </a:buClr>
              <a:buSzPct val="75000"/>
              <a:buFont typeface="Wingdings" pitchFamily="2" charset="2"/>
              <a:buNone/>
            </a:pPr>
            <a:endParaRPr lang="en-GB" sz="1600" dirty="0" smtClean="0">
              <a:solidFill>
                <a:schemeClr val="accent6">
                  <a:lumMod val="75000"/>
                </a:schemeClr>
              </a:solidFill>
              <a:latin typeface="Comic Sans MS" pitchFamily="66" charset="0"/>
            </a:endParaRPr>
          </a:p>
          <a:p>
            <a:pPr>
              <a:spcBef>
                <a:spcPct val="20000"/>
              </a:spcBef>
              <a:buClr>
                <a:schemeClr val="tx2"/>
              </a:buClr>
              <a:buSzPct val="75000"/>
              <a:buFont typeface="Wingdings" pitchFamily="2" charset="2"/>
              <a:buNone/>
            </a:pPr>
            <a:r>
              <a:rPr lang="en-GB" sz="1600" dirty="0" smtClean="0">
                <a:solidFill>
                  <a:schemeClr val="accent6">
                    <a:lumMod val="75000"/>
                  </a:schemeClr>
                </a:solidFill>
                <a:latin typeface="Comic Sans MS" pitchFamily="66" charset="0"/>
              </a:rPr>
              <a:t>This information is then compiled to make charts called ‘</a:t>
            </a:r>
            <a:r>
              <a:rPr lang="en-GB" sz="1600" b="1" dirty="0" smtClean="0">
                <a:solidFill>
                  <a:schemeClr val="accent6">
                    <a:lumMod val="75000"/>
                  </a:schemeClr>
                </a:solidFill>
                <a:latin typeface="Comic Sans MS" pitchFamily="66" charset="0"/>
              </a:rPr>
              <a:t>Anthropometric data tables</a:t>
            </a:r>
            <a:r>
              <a:rPr lang="en-GB" sz="1600" dirty="0" smtClean="0">
                <a:solidFill>
                  <a:schemeClr val="accent6">
                    <a:lumMod val="75000"/>
                  </a:schemeClr>
                </a:solidFill>
                <a:latin typeface="Comic Sans MS" pitchFamily="66" charset="0"/>
              </a:rPr>
              <a:t>’ which show us what the </a:t>
            </a:r>
            <a:r>
              <a:rPr lang="en-GB" sz="1600" b="1" dirty="0" smtClean="0">
                <a:solidFill>
                  <a:schemeClr val="accent6">
                    <a:lumMod val="75000"/>
                  </a:schemeClr>
                </a:solidFill>
                <a:latin typeface="Comic Sans MS" pitchFamily="66" charset="0"/>
              </a:rPr>
              <a:t>smallest, largest and average sizes are</a:t>
            </a:r>
            <a:r>
              <a:rPr lang="en-GB" sz="1600" dirty="0" smtClean="0">
                <a:solidFill>
                  <a:schemeClr val="accent6">
                    <a:lumMod val="75000"/>
                  </a:schemeClr>
                </a:solidFill>
                <a:latin typeface="Comic Sans MS" pitchFamily="66" charset="0"/>
              </a:rPr>
              <a:t>. This information is very important when designing for people.</a:t>
            </a:r>
          </a:p>
          <a:p>
            <a:pPr>
              <a:spcBef>
                <a:spcPct val="20000"/>
              </a:spcBef>
              <a:buClr>
                <a:schemeClr val="tx2"/>
              </a:buClr>
              <a:buSzPct val="75000"/>
              <a:buFont typeface="Wingdings" pitchFamily="2" charset="2"/>
              <a:buNone/>
            </a:pPr>
            <a:endParaRPr lang="en-GB" sz="1600" dirty="0" smtClean="0">
              <a:solidFill>
                <a:schemeClr val="accent6">
                  <a:lumMod val="75000"/>
                </a:schemeClr>
              </a:solidFill>
              <a:latin typeface="Comic Sans MS" pitchFamily="66" charset="0"/>
            </a:endParaRPr>
          </a:p>
          <a:p>
            <a:pPr>
              <a:spcBef>
                <a:spcPct val="20000"/>
              </a:spcBef>
              <a:buClr>
                <a:schemeClr val="tx2"/>
              </a:buClr>
              <a:buSzPct val="75000"/>
              <a:buFont typeface="Wingdings" pitchFamily="2" charset="2"/>
              <a:buNone/>
            </a:pPr>
            <a:r>
              <a:rPr lang="en-GB" sz="1600" dirty="0" smtClean="0">
                <a:solidFill>
                  <a:schemeClr val="accent6">
                    <a:lumMod val="75000"/>
                  </a:schemeClr>
                </a:solidFill>
                <a:latin typeface="Comic Sans MS" pitchFamily="66" charset="0"/>
              </a:rPr>
              <a:t>From the tables, designers only use information from the </a:t>
            </a:r>
            <a:r>
              <a:rPr lang="en-GB" sz="1600" b="1" dirty="0" smtClean="0">
                <a:solidFill>
                  <a:schemeClr val="accent6">
                    <a:lumMod val="75000"/>
                  </a:schemeClr>
                </a:solidFill>
                <a:latin typeface="Comic Sans MS" pitchFamily="66" charset="0"/>
              </a:rPr>
              <a:t>5</a:t>
            </a:r>
            <a:r>
              <a:rPr lang="en-GB" sz="1600" b="1" baseline="30000" dirty="0" smtClean="0">
                <a:solidFill>
                  <a:schemeClr val="accent6">
                    <a:lumMod val="75000"/>
                  </a:schemeClr>
                </a:solidFill>
                <a:latin typeface="Comic Sans MS" pitchFamily="66" charset="0"/>
              </a:rPr>
              <a:t>th</a:t>
            </a:r>
            <a:r>
              <a:rPr lang="en-GB" sz="1600" b="1" dirty="0" smtClean="0">
                <a:solidFill>
                  <a:schemeClr val="accent6">
                    <a:lumMod val="75000"/>
                  </a:schemeClr>
                </a:solidFill>
                <a:latin typeface="Comic Sans MS" pitchFamily="66" charset="0"/>
              </a:rPr>
              <a:t> to the 95</a:t>
            </a:r>
            <a:r>
              <a:rPr lang="en-GB" sz="1600" b="1" baseline="30000" dirty="0" smtClean="0">
                <a:solidFill>
                  <a:schemeClr val="accent6">
                    <a:lumMod val="75000"/>
                  </a:schemeClr>
                </a:solidFill>
                <a:latin typeface="Comic Sans MS" pitchFamily="66" charset="0"/>
              </a:rPr>
              <a:t>th</a:t>
            </a:r>
            <a:r>
              <a:rPr lang="en-GB" sz="1600" b="1" dirty="0" smtClean="0">
                <a:solidFill>
                  <a:schemeClr val="accent6">
                    <a:lumMod val="75000"/>
                  </a:schemeClr>
                </a:solidFill>
                <a:latin typeface="Comic Sans MS" pitchFamily="66" charset="0"/>
              </a:rPr>
              <a:t> percentile</a:t>
            </a:r>
            <a:r>
              <a:rPr lang="en-GB" sz="1600" dirty="0" smtClean="0">
                <a:solidFill>
                  <a:schemeClr val="accent6">
                    <a:lumMod val="75000"/>
                  </a:schemeClr>
                </a:solidFill>
                <a:latin typeface="Comic Sans MS" pitchFamily="66" charset="0"/>
              </a:rPr>
              <a:t>. This is because they want to be able to</a:t>
            </a:r>
            <a:r>
              <a:rPr lang="en-GB" sz="1600" b="1" dirty="0" smtClean="0">
                <a:solidFill>
                  <a:schemeClr val="accent6">
                    <a:lumMod val="75000"/>
                  </a:schemeClr>
                </a:solidFill>
                <a:latin typeface="Comic Sans MS" pitchFamily="66" charset="0"/>
              </a:rPr>
              <a:t> cater for as many people as possible</a:t>
            </a:r>
            <a:r>
              <a:rPr lang="en-GB" sz="1600" dirty="0" smtClean="0">
                <a:solidFill>
                  <a:schemeClr val="accent6">
                    <a:lumMod val="75000"/>
                  </a:schemeClr>
                </a:solidFill>
                <a:latin typeface="Comic Sans MS" pitchFamily="66" charset="0"/>
              </a:rPr>
              <a:t> and the people from the 0 – 5 percentile and those from the 96</a:t>
            </a:r>
            <a:r>
              <a:rPr lang="en-GB" sz="1600" baseline="30000" dirty="0" smtClean="0">
                <a:solidFill>
                  <a:schemeClr val="accent6">
                    <a:lumMod val="75000"/>
                  </a:schemeClr>
                </a:solidFill>
                <a:latin typeface="Comic Sans MS" pitchFamily="66" charset="0"/>
              </a:rPr>
              <a:t>th</a:t>
            </a:r>
            <a:r>
              <a:rPr lang="en-GB" sz="1600" dirty="0" smtClean="0">
                <a:solidFill>
                  <a:schemeClr val="accent6">
                    <a:lumMod val="75000"/>
                  </a:schemeClr>
                </a:solidFill>
                <a:latin typeface="Comic Sans MS" pitchFamily="66" charset="0"/>
              </a:rPr>
              <a:t> – 100</a:t>
            </a:r>
            <a:r>
              <a:rPr lang="en-GB" sz="1600" baseline="30000" dirty="0" smtClean="0">
                <a:solidFill>
                  <a:schemeClr val="accent6">
                    <a:lumMod val="75000"/>
                  </a:schemeClr>
                </a:solidFill>
                <a:latin typeface="Comic Sans MS" pitchFamily="66" charset="0"/>
              </a:rPr>
              <a:t>th</a:t>
            </a:r>
            <a:r>
              <a:rPr lang="en-GB" sz="1600" dirty="0" smtClean="0">
                <a:solidFill>
                  <a:schemeClr val="accent6">
                    <a:lumMod val="75000"/>
                  </a:schemeClr>
                </a:solidFill>
                <a:latin typeface="Comic Sans MS" pitchFamily="66" charset="0"/>
              </a:rPr>
              <a:t> percentile are seen as being </a:t>
            </a:r>
            <a:r>
              <a:rPr lang="en-GB" sz="1600" b="1" dirty="0" smtClean="0">
                <a:solidFill>
                  <a:schemeClr val="accent6">
                    <a:lumMod val="75000"/>
                  </a:schemeClr>
                </a:solidFill>
                <a:latin typeface="Comic Sans MS" pitchFamily="66" charset="0"/>
              </a:rPr>
              <a:t>too extreme, i.e. too small and too big</a:t>
            </a:r>
            <a:r>
              <a:rPr lang="en-GB" sz="1600" dirty="0" smtClean="0">
                <a:solidFill>
                  <a:schemeClr val="accent6">
                    <a:lumMod val="75000"/>
                  </a:schemeClr>
                </a:solidFill>
                <a:latin typeface="Comic Sans MS" pitchFamily="66" charset="0"/>
              </a:rPr>
              <a:t>.</a:t>
            </a:r>
            <a:endParaRPr lang="en-GB" sz="1600" dirty="0">
              <a:solidFill>
                <a:schemeClr val="accent6">
                  <a:lumMod val="75000"/>
                </a:schemeClr>
              </a:solidFill>
              <a:latin typeface="Comic Sans MS" pitchFamily="66" charset="0"/>
            </a:endParaRPr>
          </a:p>
        </p:txBody>
      </p:sp>
      <p:sp>
        <p:nvSpPr>
          <p:cNvPr id="11" name="Rectangle 10"/>
          <p:cNvSpPr/>
          <p:nvPr/>
        </p:nvSpPr>
        <p:spPr>
          <a:xfrm>
            <a:off x="428596" y="642918"/>
            <a:ext cx="7786742" cy="1107996"/>
          </a:xfrm>
          <a:prstGeom prst="rect">
            <a:avLst/>
          </a:prstGeom>
        </p:spPr>
        <p:txBody>
          <a:bodyPr wrap="square">
            <a:spAutoFit/>
          </a:bodyPr>
          <a:lstStyle/>
          <a:p>
            <a:r>
              <a:rPr lang="en-GB" b="1" dirty="0" smtClean="0">
                <a:solidFill>
                  <a:srgbClr val="306A78"/>
                </a:solidFill>
                <a:latin typeface="Comic Sans MS" pitchFamily="66" charset="0"/>
              </a:rPr>
              <a:t>Ergonomics</a:t>
            </a:r>
            <a:r>
              <a:rPr lang="en-GB" sz="1600" dirty="0" smtClean="0">
                <a:solidFill>
                  <a:schemeClr val="accent6">
                    <a:lumMod val="75000"/>
                  </a:schemeClr>
                </a:solidFill>
                <a:latin typeface="Comic Sans MS" pitchFamily="66" charset="0"/>
              </a:rPr>
              <a:t> is the study of how humans interact with the products they use. This is when we are thinking how the product will be used and who will be using the product. The product may be designed for human use and therefore ergonomics will play a major role in the design.</a:t>
            </a:r>
            <a:endParaRPr lang="en-GB" sz="1600" b="1" dirty="0" smtClean="0">
              <a:solidFill>
                <a:schemeClr val="accent6">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1" name="Picture 3"/>
          <p:cNvPicPr>
            <a:picLocks noChangeAspect="1" noChangeArrowheads="1"/>
          </p:cNvPicPr>
          <p:nvPr/>
        </p:nvPicPr>
        <p:blipFill>
          <a:blip r:embed="rId2"/>
          <a:srcRect l="9717" t="30469" r="13379" b="9961"/>
          <a:stretch>
            <a:fillRect/>
          </a:stretch>
        </p:blipFill>
        <p:spPr bwMode="auto">
          <a:xfrm>
            <a:off x="785786" y="1714488"/>
            <a:ext cx="7500990" cy="4357718"/>
          </a:xfrm>
          <a:prstGeom prst="rect">
            <a:avLst/>
          </a:prstGeom>
          <a:ln>
            <a:headEnd/>
            <a:tailEnd/>
          </a:ln>
        </p:spPr>
        <p:style>
          <a:lnRef idx="2">
            <a:schemeClr val="accent4"/>
          </a:lnRef>
          <a:fillRef idx="1">
            <a:schemeClr val="lt1"/>
          </a:fillRef>
          <a:effectRef idx="0">
            <a:schemeClr val="accent4"/>
          </a:effectRef>
          <a:fontRef idx="minor">
            <a:schemeClr val="dk1"/>
          </a:fontRef>
        </p:style>
      </p:pic>
      <p:sp>
        <p:nvSpPr>
          <p:cNvPr id="4" name="Rectangle 3"/>
          <p:cNvSpPr/>
          <p:nvPr/>
        </p:nvSpPr>
        <p:spPr>
          <a:xfrm>
            <a:off x="642911" y="714356"/>
            <a:ext cx="6929486" cy="646331"/>
          </a:xfrm>
          <a:prstGeom prst="rect">
            <a:avLst/>
          </a:prstGeom>
        </p:spPr>
        <p:txBody>
          <a:bodyPr wrap="square">
            <a:spAutoFit/>
          </a:bodyPr>
          <a:lstStyle/>
          <a:p>
            <a:r>
              <a:rPr lang="en-GB" b="1" dirty="0" smtClean="0">
                <a:solidFill>
                  <a:srgbClr val="306A78"/>
                </a:solidFill>
                <a:latin typeface="Comic Sans MS" pitchFamily="66" charset="0"/>
              </a:rPr>
              <a:t>Example of Ergonomics and Anthropometrics for an efficient work station</a:t>
            </a:r>
            <a:endParaRPr lang="en-GB" dirty="0">
              <a:solidFill>
                <a:srgbClr val="306A78"/>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609600" y="1000108"/>
            <a:ext cx="7848600" cy="3871829"/>
          </a:xfrm>
          <a:prstGeom prst="rect">
            <a:avLst/>
          </a:prstGeom>
          <a:noFill/>
          <a:ln w="12700" cap="sq">
            <a:noFill/>
            <a:miter lim="800000"/>
            <a:headEnd type="none" w="sm" len="sm"/>
            <a:tailEnd type="none" w="sm" len="sm"/>
          </a:ln>
          <a:effectLst/>
        </p:spPr>
        <p:txBody>
          <a:bodyPr>
            <a:spAutoFit/>
          </a:bodyPr>
          <a:lstStyle/>
          <a:p>
            <a:pPr algn="just">
              <a:spcBef>
                <a:spcPct val="20000"/>
              </a:spcBef>
              <a:buClr>
                <a:schemeClr val="tx2"/>
              </a:buClr>
              <a:buSzPct val="75000"/>
              <a:buFont typeface="Wingdings" pitchFamily="2" charset="2"/>
              <a:buNone/>
            </a:pPr>
            <a:r>
              <a:rPr lang="en-GB" sz="1600" dirty="0">
                <a:solidFill>
                  <a:schemeClr val="accent6">
                    <a:lumMod val="75000"/>
                  </a:schemeClr>
                </a:solidFill>
                <a:latin typeface="Comic Sans MS" pitchFamily="66" charset="0"/>
              </a:rPr>
              <a:t>This is concerned with the ‘appearance’ of a product. This is a very important factor with regards to selling a product because it is literally the first thing the consumer sees. If a product catches your eye and interests you enough to investigate it further it is said to have the  </a:t>
            </a:r>
            <a:r>
              <a:rPr lang="en-GB" sz="1600" b="1" dirty="0">
                <a:solidFill>
                  <a:srgbClr val="306A78"/>
                </a:solidFill>
                <a:latin typeface="Comic Sans MS" pitchFamily="66" charset="0"/>
              </a:rPr>
              <a:t>‘X-factor’.</a:t>
            </a:r>
          </a:p>
          <a:p>
            <a:pPr algn="just">
              <a:lnSpc>
                <a:spcPct val="50000"/>
              </a:lnSpc>
              <a:spcBef>
                <a:spcPct val="20000"/>
              </a:spcBef>
              <a:buClr>
                <a:schemeClr val="tx2"/>
              </a:buClr>
              <a:buSzPct val="75000"/>
              <a:buFont typeface="Wingdings" pitchFamily="2" charset="2"/>
              <a:buNone/>
            </a:pPr>
            <a:endParaRPr lang="en-GB" sz="1600" dirty="0" smtClean="0">
              <a:solidFill>
                <a:schemeClr val="accent6">
                  <a:lumMod val="75000"/>
                </a:schemeClr>
              </a:solidFill>
              <a:latin typeface="Comic Sans MS" pitchFamily="66" charset="0"/>
            </a:endParaRPr>
          </a:p>
          <a:p>
            <a:pPr algn="just">
              <a:spcBef>
                <a:spcPct val="20000"/>
              </a:spcBef>
              <a:buClr>
                <a:schemeClr val="tx2"/>
              </a:buClr>
              <a:buSzPct val="75000"/>
              <a:buFont typeface="Wingdings" pitchFamily="2" charset="2"/>
              <a:buNone/>
            </a:pPr>
            <a:r>
              <a:rPr lang="en-GB" sz="1600" dirty="0" smtClean="0">
                <a:solidFill>
                  <a:schemeClr val="accent6">
                    <a:lumMod val="75000"/>
                  </a:schemeClr>
                </a:solidFill>
                <a:latin typeface="Comic Sans MS" pitchFamily="66" charset="0"/>
              </a:rPr>
              <a:t>Every </a:t>
            </a:r>
            <a:r>
              <a:rPr lang="en-GB" sz="1600" dirty="0">
                <a:solidFill>
                  <a:schemeClr val="accent6">
                    <a:lumMod val="75000"/>
                  </a:schemeClr>
                </a:solidFill>
                <a:latin typeface="Comic Sans MS" pitchFamily="66" charset="0"/>
              </a:rPr>
              <a:t>product has aesthetic qualities that can be examined in depth. Consideration must be given to the following</a:t>
            </a:r>
            <a:r>
              <a:rPr lang="en-GB" sz="1600" dirty="0" smtClean="0">
                <a:solidFill>
                  <a:schemeClr val="accent6">
                    <a:lumMod val="75000"/>
                  </a:schemeClr>
                </a:solidFill>
                <a:latin typeface="Comic Sans MS" pitchFamily="66" charset="0"/>
              </a:rPr>
              <a:t>:</a:t>
            </a:r>
          </a:p>
          <a:p>
            <a:pPr algn="just">
              <a:lnSpc>
                <a:spcPct val="60000"/>
              </a:lnSpc>
              <a:spcBef>
                <a:spcPct val="20000"/>
              </a:spcBef>
              <a:buClr>
                <a:schemeClr val="tx2"/>
              </a:buClr>
              <a:buSzPct val="75000"/>
              <a:buFont typeface="Wingdings" pitchFamily="2" charset="2"/>
              <a:buNone/>
            </a:pPr>
            <a:endParaRPr lang="en-GB" sz="1600" dirty="0">
              <a:solidFill>
                <a:schemeClr val="accent6">
                  <a:lumMod val="75000"/>
                </a:schemeClr>
              </a:solidFill>
              <a:latin typeface="Comic Sans MS" pitchFamily="66" charset="0"/>
            </a:endParaRPr>
          </a:p>
          <a:p>
            <a:pPr lvl="3">
              <a:lnSpc>
                <a:spcPct val="60000"/>
              </a:lnSpc>
              <a:spcBef>
                <a:spcPct val="20000"/>
              </a:spcBef>
              <a:buClr>
                <a:schemeClr val="tx2"/>
              </a:buClr>
              <a:buSzPct val="75000"/>
            </a:pPr>
            <a:r>
              <a:rPr lang="en-GB" sz="1600" dirty="0">
                <a:solidFill>
                  <a:schemeClr val="accent6">
                    <a:lumMod val="75000"/>
                  </a:schemeClr>
                </a:solidFill>
                <a:latin typeface="Comic Sans MS" pitchFamily="66" charset="0"/>
              </a:rPr>
              <a:t> 	</a:t>
            </a:r>
            <a:r>
              <a:rPr lang="en-GB" b="1" dirty="0">
                <a:solidFill>
                  <a:srgbClr val="306A78"/>
                </a:solidFill>
                <a:latin typeface="Comic Sans MS" pitchFamily="66" charset="0"/>
              </a:rPr>
              <a:t>Shape			Harmony</a:t>
            </a:r>
          </a:p>
          <a:p>
            <a:pPr lvl="3">
              <a:spcBef>
                <a:spcPct val="20000"/>
              </a:spcBef>
              <a:buClr>
                <a:schemeClr val="tx2"/>
              </a:buClr>
              <a:buSzPct val="75000"/>
            </a:pPr>
            <a:r>
              <a:rPr lang="en-GB" b="1" dirty="0">
                <a:solidFill>
                  <a:srgbClr val="306A78"/>
                </a:solidFill>
                <a:latin typeface="Comic Sans MS" pitchFamily="66" charset="0"/>
              </a:rPr>
              <a:t> 	Form 			Balance</a:t>
            </a:r>
          </a:p>
          <a:p>
            <a:pPr lvl="3">
              <a:spcBef>
                <a:spcPct val="20000"/>
              </a:spcBef>
              <a:buClr>
                <a:schemeClr val="tx2"/>
              </a:buClr>
              <a:buSzPct val="75000"/>
            </a:pPr>
            <a:r>
              <a:rPr lang="en-GB" b="1" dirty="0">
                <a:solidFill>
                  <a:srgbClr val="306A78"/>
                </a:solidFill>
                <a:latin typeface="Comic Sans MS" pitchFamily="66" charset="0"/>
              </a:rPr>
              <a:t> 	Line			Light</a:t>
            </a:r>
          </a:p>
          <a:p>
            <a:pPr lvl="3">
              <a:spcBef>
                <a:spcPct val="20000"/>
              </a:spcBef>
              <a:buClr>
                <a:schemeClr val="tx2"/>
              </a:buClr>
              <a:buSzPct val="75000"/>
            </a:pPr>
            <a:r>
              <a:rPr lang="en-GB" b="1" dirty="0">
                <a:solidFill>
                  <a:srgbClr val="306A78"/>
                </a:solidFill>
                <a:latin typeface="Comic Sans MS" pitchFamily="66" charset="0"/>
              </a:rPr>
              <a:t> 	Colour 			Pattern 		</a:t>
            </a:r>
          </a:p>
          <a:p>
            <a:pPr lvl="3">
              <a:spcBef>
                <a:spcPct val="20000"/>
              </a:spcBef>
              <a:buClr>
                <a:schemeClr val="tx2"/>
              </a:buClr>
              <a:buSzPct val="75000"/>
            </a:pPr>
            <a:r>
              <a:rPr lang="en-GB" b="1" dirty="0">
                <a:solidFill>
                  <a:srgbClr val="306A78"/>
                </a:solidFill>
                <a:latin typeface="Comic Sans MS" pitchFamily="66" charset="0"/>
              </a:rPr>
              <a:t> 	Proportion 		Texture</a:t>
            </a:r>
          </a:p>
          <a:p>
            <a:pPr lvl="3">
              <a:spcBef>
                <a:spcPct val="20000"/>
              </a:spcBef>
              <a:buClr>
                <a:schemeClr val="tx2"/>
              </a:buClr>
              <a:buSzPct val="75000"/>
            </a:pPr>
            <a:r>
              <a:rPr lang="en-GB" b="1" dirty="0">
                <a:solidFill>
                  <a:srgbClr val="306A78"/>
                </a:solidFill>
                <a:latin typeface="Comic Sans MS" pitchFamily="66" charset="0"/>
              </a:rPr>
              <a:t> 	Contrast 		</a:t>
            </a:r>
            <a:r>
              <a:rPr lang="en-GB" b="1" dirty="0" smtClean="0">
                <a:solidFill>
                  <a:srgbClr val="306A78"/>
                </a:solidFill>
                <a:latin typeface="Comic Sans MS" pitchFamily="66" charset="0"/>
              </a:rPr>
              <a:t>Rhythm</a:t>
            </a:r>
            <a:endParaRPr lang="en-GB" b="1" dirty="0">
              <a:solidFill>
                <a:srgbClr val="306A78"/>
              </a:solidFill>
              <a:latin typeface="Comic Sans MS" pitchFamily="66" charset="0"/>
            </a:endParaRPr>
          </a:p>
        </p:txBody>
      </p:sp>
      <p:sp>
        <p:nvSpPr>
          <p:cNvPr id="3" name="Rectangle 2"/>
          <p:cNvSpPr/>
          <p:nvPr/>
        </p:nvSpPr>
        <p:spPr>
          <a:xfrm>
            <a:off x="571472" y="571480"/>
            <a:ext cx="1370888" cy="369332"/>
          </a:xfrm>
          <a:prstGeom prst="rect">
            <a:avLst/>
          </a:prstGeom>
        </p:spPr>
        <p:txBody>
          <a:bodyPr wrap="none">
            <a:spAutoFit/>
          </a:bodyPr>
          <a:lstStyle/>
          <a:p>
            <a:r>
              <a:rPr lang="en-GB" b="1" dirty="0" smtClean="0">
                <a:solidFill>
                  <a:srgbClr val="306A78"/>
                </a:solidFill>
                <a:latin typeface="Comic Sans MS" pitchFamily="66" charset="0"/>
              </a:rPr>
              <a:t>Aesthetics</a:t>
            </a:r>
            <a:endParaRPr lang="en-GB" dirty="0">
              <a:solidFill>
                <a:srgbClr val="306A78"/>
              </a:solidFill>
            </a:endParaRPr>
          </a:p>
        </p:txBody>
      </p:sp>
      <p:sp>
        <p:nvSpPr>
          <p:cNvPr id="4" name="TextBox 3"/>
          <p:cNvSpPr txBox="1"/>
          <p:nvPr/>
        </p:nvSpPr>
        <p:spPr>
          <a:xfrm>
            <a:off x="642910" y="5072074"/>
            <a:ext cx="7858180" cy="830997"/>
          </a:xfrm>
          <a:prstGeom prst="rect">
            <a:avLst/>
          </a:prstGeom>
          <a:noFill/>
        </p:spPr>
        <p:txBody>
          <a:bodyPr wrap="square" rtlCol="0">
            <a:spAutoFit/>
          </a:bodyPr>
          <a:lstStyle/>
          <a:p>
            <a:r>
              <a:rPr lang="en-GB" sz="1600" dirty="0" smtClean="0">
                <a:solidFill>
                  <a:schemeClr val="accent6">
                    <a:lumMod val="75000"/>
                  </a:schemeClr>
                </a:solidFill>
                <a:latin typeface="Comic Sans MS" pitchFamily="66" charset="0"/>
              </a:rPr>
              <a:t>Many of these Aesthetic Factors can affect the way in which customers think and feel about a product and may make them want to but it or not want to buy it...</a:t>
            </a:r>
            <a:endParaRPr lang="en-GB" sz="1600" dirty="0">
              <a:solidFill>
                <a:schemeClr val="accent6">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5229" y="785794"/>
            <a:ext cx="1933543" cy="523220"/>
          </a:xfrm>
          <a:prstGeom prst="rect">
            <a:avLst/>
          </a:prstGeom>
        </p:spPr>
        <p:txBody>
          <a:bodyPr wrap="none">
            <a:spAutoFit/>
          </a:bodyPr>
          <a:lstStyle/>
          <a:p>
            <a:r>
              <a:rPr lang="en-GB" sz="2800" b="1" u="sng" dirty="0" smtClean="0">
                <a:solidFill>
                  <a:srgbClr val="306A78"/>
                </a:solidFill>
                <a:latin typeface="Comic Sans MS" pitchFamily="66" charset="0"/>
              </a:rPr>
              <a:t>Your Task</a:t>
            </a:r>
            <a:endParaRPr lang="en-GB" sz="2800" u="sng" dirty="0">
              <a:solidFill>
                <a:srgbClr val="306A78"/>
              </a:solidFill>
            </a:endParaRPr>
          </a:p>
        </p:txBody>
      </p:sp>
      <p:sp>
        <p:nvSpPr>
          <p:cNvPr id="3" name="TextBox 2"/>
          <p:cNvSpPr txBox="1"/>
          <p:nvPr/>
        </p:nvSpPr>
        <p:spPr>
          <a:xfrm>
            <a:off x="928662" y="1643050"/>
            <a:ext cx="7286676" cy="3693319"/>
          </a:xfrm>
          <a:prstGeom prst="rect">
            <a:avLst/>
          </a:prstGeom>
          <a:noFill/>
        </p:spPr>
        <p:txBody>
          <a:bodyPr wrap="square" rtlCol="0">
            <a:spAutoFit/>
          </a:bodyPr>
          <a:lstStyle/>
          <a:p>
            <a:r>
              <a:rPr lang="en-GB" dirty="0" smtClean="0">
                <a:solidFill>
                  <a:schemeClr val="accent6">
                    <a:lumMod val="75000"/>
                  </a:schemeClr>
                </a:solidFill>
                <a:latin typeface="Comic Sans MS" pitchFamily="66" charset="0"/>
              </a:rPr>
              <a:t>Now that you have been taught about the main factors that designers need to think about when designing new products, your task is to look at the product that you have chosen to Analyse and Evaluate, and Identify as many Factors as you can that you think the designer might have thought about when coming up with their design. </a:t>
            </a:r>
          </a:p>
          <a:p>
            <a:endParaRPr lang="en-GB" dirty="0" smtClean="0">
              <a:solidFill>
                <a:schemeClr val="accent6">
                  <a:lumMod val="75000"/>
                </a:schemeClr>
              </a:solidFill>
              <a:latin typeface="Comic Sans MS" pitchFamily="66" charset="0"/>
            </a:endParaRPr>
          </a:p>
          <a:p>
            <a:endParaRPr lang="en-GB" dirty="0" smtClean="0">
              <a:solidFill>
                <a:schemeClr val="accent6">
                  <a:lumMod val="75000"/>
                </a:schemeClr>
              </a:solidFill>
              <a:latin typeface="Comic Sans MS" pitchFamily="66" charset="0"/>
            </a:endParaRPr>
          </a:p>
          <a:p>
            <a:r>
              <a:rPr lang="en-GB" dirty="0" smtClean="0">
                <a:solidFill>
                  <a:schemeClr val="accent6">
                    <a:lumMod val="75000"/>
                  </a:schemeClr>
                </a:solidFill>
                <a:latin typeface="Comic Sans MS" pitchFamily="66" charset="0"/>
              </a:rPr>
              <a:t>Think about : 		</a:t>
            </a:r>
            <a:r>
              <a:rPr lang="en-GB" b="1" dirty="0" smtClean="0">
                <a:solidFill>
                  <a:srgbClr val="306A78"/>
                </a:solidFill>
                <a:latin typeface="Comic Sans MS" pitchFamily="66" charset="0"/>
              </a:rPr>
              <a:t>FUNCTION</a:t>
            </a:r>
          </a:p>
          <a:p>
            <a:r>
              <a:rPr lang="en-GB" b="1" dirty="0" smtClean="0">
                <a:solidFill>
                  <a:srgbClr val="306A78"/>
                </a:solidFill>
                <a:latin typeface="Comic Sans MS" pitchFamily="66" charset="0"/>
              </a:rPr>
              <a:t>	</a:t>
            </a:r>
            <a:r>
              <a:rPr lang="en-GB" b="1" dirty="0" smtClean="0">
                <a:solidFill>
                  <a:srgbClr val="306A78"/>
                </a:solidFill>
                <a:latin typeface="Comic Sans MS" pitchFamily="66" charset="0"/>
              </a:rPr>
              <a:t>		ECONOMICS &amp; PERFORMANCE</a:t>
            </a:r>
          </a:p>
          <a:p>
            <a:r>
              <a:rPr lang="en-GB" b="1" dirty="0" smtClean="0">
                <a:solidFill>
                  <a:srgbClr val="306A78"/>
                </a:solidFill>
                <a:latin typeface="Comic Sans MS" pitchFamily="66" charset="0"/>
              </a:rPr>
              <a:t>	</a:t>
            </a:r>
            <a:r>
              <a:rPr lang="en-GB" b="1" dirty="0" smtClean="0">
                <a:solidFill>
                  <a:srgbClr val="306A78"/>
                </a:solidFill>
                <a:latin typeface="Comic Sans MS" pitchFamily="66" charset="0"/>
              </a:rPr>
              <a:t>		MARKET</a:t>
            </a:r>
          </a:p>
          <a:p>
            <a:r>
              <a:rPr lang="en-GB" b="1" dirty="0" smtClean="0">
                <a:solidFill>
                  <a:srgbClr val="306A78"/>
                </a:solidFill>
                <a:latin typeface="Comic Sans MS" pitchFamily="66" charset="0"/>
              </a:rPr>
              <a:t>	</a:t>
            </a:r>
            <a:r>
              <a:rPr lang="en-GB" b="1" dirty="0" smtClean="0">
                <a:solidFill>
                  <a:srgbClr val="306A78"/>
                </a:solidFill>
                <a:latin typeface="Comic Sans MS" pitchFamily="66" charset="0"/>
              </a:rPr>
              <a:t>		ERGONOMICS</a:t>
            </a:r>
          </a:p>
          <a:p>
            <a:r>
              <a:rPr lang="en-GB" b="1" dirty="0" smtClean="0">
                <a:solidFill>
                  <a:srgbClr val="306A78"/>
                </a:solidFill>
                <a:latin typeface="Comic Sans MS" pitchFamily="66" charset="0"/>
              </a:rPr>
              <a:t>	</a:t>
            </a:r>
            <a:r>
              <a:rPr lang="en-GB" b="1" dirty="0" smtClean="0">
                <a:solidFill>
                  <a:srgbClr val="306A78"/>
                </a:solidFill>
                <a:latin typeface="Comic Sans MS" pitchFamily="66" charset="0"/>
              </a:rPr>
              <a:t>		AESTHETICS</a:t>
            </a:r>
            <a:endParaRPr lang="en-GB" b="1" dirty="0">
              <a:solidFill>
                <a:srgbClr val="306A78"/>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7158" y="334012"/>
            <a:ext cx="4357718" cy="523220"/>
          </a:xfrm>
          <a:prstGeom prst="rect">
            <a:avLst/>
          </a:prstGeom>
          <a:noFill/>
        </p:spPr>
        <p:txBody>
          <a:bodyPr wrap="square" rtlCol="0">
            <a:spAutoFit/>
          </a:bodyPr>
          <a:lstStyle/>
          <a:p>
            <a:r>
              <a:rPr lang="en-GB" sz="2800" b="1" u="sng" dirty="0" smtClean="0">
                <a:solidFill>
                  <a:srgbClr val="306A78"/>
                </a:solidFill>
                <a:latin typeface="Comic Sans MS" pitchFamily="66" charset="0"/>
              </a:rPr>
              <a:t>Identifying Factors</a:t>
            </a:r>
            <a:endParaRPr lang="en-GB" sz="2800" b="1" u="sng" dirty="0">
              <a:solidFill>
                <a:srgbClr val="306A78"/>
              </a:solidFill>
              <a:latin typeface="Comic Sans MS" pitchFamily="66" charset="0"/>
            </a:endParaRPr>
          </a:p>
        </p:txBody>
      </p:sp>
      <p:sp>
        <p:nvSpPr>
          <p:cNvPr id="6" name="TextBox 5"/>
          <p:cNvSpPr txBox="1"/>
          <p:nvPr/>
        </p:nvSpPr>
        <p:spPr>
          <a:xfrm>
            <a:off x="357158" y="785794"/>
            <a:ext cx="5715040" cy="584775"/>
          </a:xfrm>
          <a:prstGeom prst="rect">
            <a:avLst/>
          </a:prstGeom>
          <a:noFill/>
        </p:spPr>
        <p:txBody>
          <a:bodyPr wrap="square" rtlCol="0">
            <a:spAutoFit/>
          </a:bodyPr>
          <a:lstStyle/>
          <a:p>
            <a:r>
              <a:rPr lang="en-GB" u="sng" dirty="0" smtClean="0">
                <a:solidFill>
                  <a:srgbClr val="306A78"/>
                </a:solidFill>
                <a:latin typeface="Comic Sans MS" pitchFamily="66" charset="0"/>
              </a:rPr>
              <a:t>What are Factors? And how do we identify them?</a:t>
            </a:r>
          </a:p>
          <a:p>
            <a:endParaRPr lang="en-GB" sz="1400" u="sng" dirty="0">
              <a:solidFill>
                <a:schemeClr val="accent6">
                  <a:lumMod val="75000"/>
                </a:schemeClr>
              </a:solidFill>
              <a:latin typeface="Comic Sans MS" pitchFamily="66" charset="0"/>
            </a:endParaRPr>
          </a:p>
        </p:txBody>
      </p:sp>
      <p:pic>
        <p:nvPicPr>
          <p:cNvPr id="39938" name="Picture 2" descr="http://www.technologystudent.com/images5/prodes1.gif"/>
          <p:cNvPicPr>
            <a:picLocks noChangeAspect="1" noChangeArrowheads="1"/>
          </p:cNvPicPr>
          <p:nvPr/>
        </p:nvPicPr>
        <p:blipFill>
          <a:blip r:embed="rId2"/>
          <a:srcRect/>
          <a:stretch>
            <a:fillRect/>
          </a:stretch>
        </p:blipFill>
        <p:spPr bwMode="auto">
          <a:xfrm>
            <a:off x="1214414" y="2500330"/>
            <a:ext cx="6858007" cy="4000504"/>
          </a:xfrm>
          <a:prstGeom prst="rect">
            <a:avLst/>
          </a:prstGeom>
          <a:noFill/>
        </p:spPr>
      </p:pic>
      <p:sp>
        <p:nvSpPr>
          <p:cNvPr id="10" name="Rectangle 9"/>
          <p:cNvSpPr/>
          <p:nvPr/>
        </p:nvSpPr>
        <p:spPr>
          <a:xfrm>
            <a:off x="1071538" y="1391181"/>
            <a:ext cx="6715172" cy="1323439"/>
          </a:xfrm>
          <a:prstGeom prst="rect">
            <a:avLst/>
          </a:prstGeom>
        </p:spPr>
        <p:txBody>
          <a:bodyPr wrap="square">
            <a:spAutoFit/>
          </a:bodyPr>
          <a:lstStyle/>
          <a:p>
            <a:r>
              <a:rPr lang="en-GB" sz="1600" b="1" dirty="0" smtClean="0">
                <a:solidFill>
                  <a:srgbClr val="306A78"/>
                </a:solidFill>
                <a:latin typeface="Comic Sans MS" pitchFamily="66" charset="0"/>
              </a:rPr>
              <a:t>Product Analysis </a:t>
            </a:r>
            <a:r>
              <a:rPr lang="en-GB" sz="1600" dirty="0" smtClean="0">
                <a:solidFill>
                  <a:schemeClr val="accent6">
                    <a:lumMod val="75000"/>
                  </a:schemeClr>
                </a:solidFill>
                <a:latin typeface="Comic Sans MS" pitchFamily="66" charset="0"/>
              </a:rPr>
              <a:t>is the process of identifying, looking at or disassembling a product and </a:t>
            </a:r>
            <a:r>
              <a:rPr lang="en-GB" sz="1600" b="1" dirty="0" smtClean="0">
                <a:solidFill>
                  <a:schemeClr val="accent6">
                    <a:lumMod val="75000"/>
                  </a:schemeClr>
                </a:solidFill>
                <a:latin typeface="Comic Sans MS" pitchFamily="66" charset="0"/>
              </a:rPr>
              <a:t>identifying</a:t>
            </a:r>
            <a:r>
              <a:rPr lang="en-GB" sz="1600" dirty="0" smtClean="0">
                <a:solidFill>
                  <a:schemeClr val="accent6">
                    <a:lumMod val="75000"/>
                  </a:schemeClr>
                </a:solidFill>
                <a:latin typeface="Comic Sans MS" pitchFamily="66" charset="0"/>
              </a:rPr>
              <a:t> </a:t>
            </a:r>
            <a:r>
              <a:rPr lang="en-GB" sz="1600" b="1" dirty="0" smtClean="0">
                <a:solidFill>
                  <a:schemeClr val="accent6">
                    <a:lumMod val="75000"/>
                  </a:schemeClr>
                </a:solidFill>
                <a:latin typeface="Comic Sans MS" pitchFamily="66" charset="0"/>
              </a:rPr>
              <a:t>its main features</a:t>
            </a:r>
            <a:r>
              <a:rPr lang="en-GB" sz="1600" dirty="0" smtClean="0">
                <a:solidFill>
                  <a:schemeClr val="accent6">
                    <a:lumMod val="75000"/>
                  </a:schemeClr>
                </a:solidFill>
                <a:latin typeface="Comic Sans MS" pitchFamily="66" charset="0"/>
              </a:rPr>
              <a:t>. The aim is to understand more about a product and improve it in the future. Many factors influence the development of a product, some are listed below.</a:t>
            </a:r>
            <a:endParaRPr lang="en-GB" sz="1600" dirty="0">
              <a:solidFill>
                <a:schemeClr val="accent6">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405450"/>
            <a:ext cx="7215238" cy="523220"/>
          </a:xfrm>
          <a:prstGeom prst="rect">
            <a:avLst/>
          </a:prstGeom>
          <a:noFill/>
        </p:spPr>
        <p:txBody>
          <a:bodyPr wrap="square" rtlCol="0">
            <a:spAutoFit/>
          </a:bodyPr>
          <a:lstStyle/>
          <a:p>
            <a:r>
              <a:rPr lang="en-GB" sz="2800" b="1" u="sng" dirty="0" smtClean="0">
                <a:solidFill>
                  <a:srgbClr val="306A78"/>
                </a:solidFill>
                <a:latin typeface="Comic Sans MS" pitchFamily="66" charset="0"/>
              </a:rPr>
              <a:t>What do all of these Factors mean?</a:t>
            </a:r>
            <a:endParaRPr lang="en-GB" sz="2800" b="1" u="sng" dirty="0">
              <a:solidFill>
                <a:srgbClr val="306A78"/>
              </a:solidFill>
              <a:latin typeface="Comic Sans MS" pitchFamily="66" charset="0"/>
            </a:endParaRPr>
          </a:p>
        </p:txBody>
      </p:sp>
      <p:sp>
        <p:nvSpPr>
          <p:cNvPr id="22" name="TextBox 21"/>
          <p:cNvSpPr txBox="1"/>
          <p:nvPr/>
        </p:nvSpPr>
        <p:spPr>
          <a:xfrm>
            <a:off x="428596" y="1357298"/>
            <a:ext cx="8072494" cy="2092881"/>
          </a:xfrm>
          <a:prstGeom prst="rect">
            <a:avLst/>
          </a:prstGeom>
          <a:noFill/>
        </p:spPr>
        <p:txBody>
          <a:bodyPr wrap="square" rtlCol="0">
            <a:spAutoFit/>
          </a:bodyPr>
          <a:lstStyle/>
          <a:p>
            <a:r>
              <a:rPr lang="en-GB" sz="1600" dirty="0" smtClean="0">
                <a:solidFill>
                  <a:schemeClr val="accent6">
                    <a:lumMod val="75000"/>
                  </a:schemeClr>
                </a:solidFill>
                <a:latin typeface="Comic Sans MS" pitchFamily="66" charset="0"/>
              </a:rPr>
              <a:t>There are many, many design factors that you could think about to analyse a product. In this lesson we will go through the more important ones that were shown in the previous mind map. </a:t>
            </a:r>
          </a:p>
          <a:p>
            <a:endParaRPr lang="en-GB" sz="1600" dirty="0">
              <a:solidFill>
                <a:schemeClr val="accent6">
                  <a:lumMod val="75000"/>
                </a:schemeClr>
              </a:solidFill>
              <a:latin typeface="Comic Sans MS" pitchFamily="66" charset="0"/>
            </a:endParaRPr>
          </a:p>
          <a:p>
            <a:r>
              <a:rPr lang="en-GB" b="1" dirty="0" smtClean="0">
                <a:solidFill>
                  <a:srgbClr val="306A78"/>
                </a:solidFill>
                <a:latin typeface="Comic Sans MS" pitchFamily="66" charset="0"/>
              </a:rPr>
              <a:t>Function</a:t>
            </a:r>
            <a:r>
              <a:rPr lang="en-GB" sz="1600" dirty="0" smtClean="0">
                <a:solidFill>
                  <a:srgbClr val="306A78"/>
                </a:solidFill>
                <a:latin typeface="Comic Sans MS" pitchFamily="66" charset="0"/>
              </a:rPr>
              <a:t> </a:t>
            </a:r>
            <a:r>
              <a:rPr lang="en-GB" sz="1600" dirty="0" smtClean="0">
                <a:solidFill>
                  <a:schemeClr val="accent6">
                    <a:lumMod val="75000"/>
                  </a:schemeClr>
                </a:solidFill>
                <a:latin typeface="Comic Sans MS" pitchFamily="66" charset="0"/>
              </a:rPr>
              <a:t> What does the product do? Does it only do one thing, or does it do many things? Normally products have </a:t>
            </a:r>
            <a:r>
              <a:rPr lang="en-GB" sz="1600" b="1" dirty="0" smtClean="0">
                <a:solidFill>
                  <a:schemeClr val="accent6">
                    <a:lumMod val="75000"/>
                  </a:schemeClr>
                </a:solidFill>
                <a:latin typeface="Comic Sans MS" pitchFamily="66" charset="0"/>
              </a:rPr>
              <a:t>one main function</a:t>
            </a:r>
            <a:r>
              <a:rPr lang="en-GB" sz="1600" dirty="0" smtClean="0">
                <a:solidFill>
                  <a:schemeClr val="accent6">
                    <a:lumMod val="75000"/>
                  </a:schemeClr>
                </a:solidFill>
                <a:latin typeface="Comic Sans MS" pitchFamily="66" charset="0"/>
              </a:rPr>
              <a:t>, this is called the </a:t>
            </a:r>
            <a:r>
              <a:rPr lang="en-GB" sz="1600" b="1" dirty="0" smtClean="0">
                <a:solidFill>
                  <a:schemeClr val="accent6">
                    <a:lumMod val="75000"/>
                  </a:schemeClr>
                </a:solidFill>
                <a:latin typeface="Comic Sans MS" pitchFamily="66" charset="0"/>
              </a:rPr>
              <a:t>Primary Function</a:t>
            </a:r>
            <a:r>
              <a:rPr lang="en-GB" sz="1600" dirty="0" smtClean="0">
                <a:solidFill>
                  <a:schemeClr val="accent6">
                    <a:lumMod val="75000"/>
                  </a:schemeClr>
                </a:solidFill>
                <a:latin typeface="Comic Sans MS" pitchFamily="66" charset="0"/>
              </a:rPr>
              <a:t>. Along with the main function, the product may also have </a:t>
            </a:r>
            <a:r>
              <a:rPr lang="en-GB" sz="1600" b="1" dirty="0" smtClean="0">
                <a:solidFill>
                  <a:schemeClr val="accent6">
                    <a:lumMod val="75000"/>
                  </a:schemeClr>
                </a:solidFill>
                <a:latin typeface="Comic Sans MS" pitchFamily="66" charset="0"/>
              </a:rPr>
              <a:t>many other functions</a:t>
            </a:r>
            <a:r>
              <a:rPr lang="en-GB" sz="1600" dirty="0" smtClean="0">
                <a:solidFill>
                  <a:schemeClr val="accent6">
                    <a:lumMod val="75000"/>
                  </a:schemeClr>
                </a:solidFill>
                <a:latin typeface="Comic Sans MS" pitchFamily="66" charset="0"/>
              </a:rPr>
              <a:t> that are less important, these are called </a:t>
            </a:r>
            <a:r>
              <a:rPr lang="en-GB" sz="1600" b="1" dirty="0" smtClean="0">
                <a:solidFill>
                  <a:schemeClr val="accent6">
                    <a:lumMod val="75000"/>
                  </a:schemeClr>
                </a:solidFill>
                <a:latin typeface="Comic Sans MS" pitchFamily="66" charset="0"/>
              </a:rPr>
              <a:t>Secondary Functions</a:t>
            </a:r>
            <a:r>
              <a:rPr lang="en-GB" sz="1600" dirty="0" smtClean="0">
                <a:solidFill>
                  <a:schemeClr val="accent6">
                    <a:lumMod val="75000"/>
                  </a:schemeClr>
                </a:solidFill>
                <a:latin typeface="Comic Sans MS" pitchFamily="66" charset="0"/>
              </a:rPr>
              <a:t>.</a:t>
            </a:r>
          </a:p>
        </p:txBody>
      </p:sp>
      <p:pic>
        <p:nvPicPr>
          <p:cNvPr id="38914" name="Picture 2" descr="http://www.littlegreenmonkey.co.uk/jf/desks/3OakDesk_1.jpg"/>
          <p:cNvPicPr>
            <a:picLocks noChangeAspect="1" noChangeArrowheads="1"/>
          </p:cNvPicPr>
          <p:nvPr/>
        </p:nvPicPr>
        <p:blipFill>
          <a:blip r:embed="rId2" cstate="print"/>
          <a:srcRect/>
          <a:stretch>
            <a:fillRect/>
          </a:stretch>
        </p:blipFill>
        <p:spPr bwMode="auto">
          <a:xfrm>
            <a:off x="4643438" y="3786190"/>
            <a:ext cx="3643338" cy="2459523"/>
          </a:xfrm>
          <a:prstGeom prst="rect">
            <a:avLst/>
          </a:prstGeom>
          <a:noFill/>
        </p:spPr>
      </p:pic>
      <p:sp>
        <p:nvSpPr>
          <p:cNvPr id="30" name="Text Box 37"/>
          <p:cNvSpPr txBox="1">
            <a:spLocks noChangeArrowheads="1"/>
          </p:cNvSpPr>
          <p:nvPr/>
        </p:nvSpPr>
        <p:spPr bwMode="auto">
          <a:xfrm>
            <a:off x="928662" y="3929066"/>
            <a:ext cx="3000396" cy="2185214"/>
          </a:xfrm>
          <a:prstGeom prst="rect">
            <a:avLst/>
          </a:prstGeom>
          <a:noFill/>
          <a:ln w="9525">
            <a:noFill/>
            <a:miter lim="800000"/>
            <a:headEnd/>
            <a:tailEnd/>
          </a:ln>
          <a:effectLst/>
        </p:spPr>
        <p:txBody>
          <a:bodyPr wrap="square">
            <a:spAutoFit/>
          </a:bodyPr>
          <a:lstStyle/>
          <a:p>
            <a:pPr>
              <a:spcBef>
                <a:spcPct val="50000"/>
              </a:spcBef>
            </a:pPr>
            <a:r>
              <a:rPr lang="en-GB" sz="1600" b="1" dirty="0" smtClean="0">
                <a:solidFill>
                  <a:srgbClr val="306A78"/>
                </a:solidFill>
                <a:latin typeface="Comic Sans MS" pitchFamily="66" charset="0"/>
              </a:rPr>
              <a:t>Primary function </a:t>
            </a:r>
            <a:r>
              <a:rPr lang="en-GB" sz="1600" dirty="0" smtClean="0">
                <a:solidFill>
                  <a:schemeClr val="accent6">
                    <a:lumMod val="75000"/>
                  </a:schemeClr>
                </a:solidFill>
                <a:latin typeface="Comic Sans MS" pitchFamily="66" charset="0"/>
              </a:rPr>
              <a:t>of this product is having a space to do work of some sorts as it is a desk.</a:t>
            </a:r>
          </a:p>
          <a:p>
            <a:pPr>
              <a:spcBef>
                <a:spcPct val="50000"/>
              </a:spcBef>
            </a:pPr>
            <a:r>
              <a:rPr lang="en-GB" sz="1600" b="1" dirty="0" smtClean="0">
                <a:solidFill>
                  <a:srgbClr val="306A78"/>
                </a:solidFill>
                <a:latin typeface="Comic Sans MS" pitchFamily="66" charset="0"/>
              </a:rPr>
              <a:t>Secondary functions </a:t>
            </a:r>
            <a:r>
              <a:rPr lang="en-GB" sz="1600" dirty="0" smtClean="0">
                <a:solidFill>
                  <a:schemeClr val="accent6">
                    <a:lumMod val="75000"/>
                  </a:schemeClr>
                </a:solidFill>
                <a:latin typeface="Comic Sans MS" pitchFamily="66" charset="0"/>
              </a:rPr>
              <a:t>are Storage (it has drawers) and to be nice to look at (it is not your average flat pack desk)</a:t>
            </a:r>
            <a:endParaRPr lang="en-GB" sz="1600" b="1" dirty="0">
              <a:solidFill>
                <a:schemeClr val="accent6">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472" y="928670"/>
            <a:ext cx="8001056" cy="2339102"/>
          </a:xfrm>
          <a:prstGeom prst="rect">
            <a:avLst/>
          </a:prstGeom>
        </p:spPr>
        <p:txBody>
          <a:bodyPr wrap="square">
            <a:spAutoFit/>
          </a:bodyPr>
          <a:lstStyle/>
          <a:p>
            <a:r>
              <a:rPr lang="en-GB" b="1" dirty="0" smtClean="0">
                <a:solidFill>
                  <a:srgbClr val="306A78"/>
                </a:solidFill>
                <a:latin typeface="Comic Sans MS" pitchFamily="66" charset="0"/>
              </a:rPr>
              <a:t>Environment </a:t>
            </a:r>
            <a:r>
              <a:rPr lang="en-GB" sz="1600" dirty="0" smtClean="0">
                <a:solidFill>
                  <a:schemeClr val="accent6">
                    <a:lumMod val="75000"/>
                  </a:schemeClr>
                </a:solidFill>
                <a:latin typeface="Comic Sans MS" pitchFamily="66" charset="0"/>
              </a:rPr>
              <a:t> Many people (potential customers) are concerned about the environment and the damage caused to it by industrial production. When designing a product it may be wise to ensure that the </a:t>
            </a:r>
            <a:r>
              <a:rPr lang="en-GB" sz="1600" b="1" dirty="0" smtClean="0">
                <a:solidFill>
                  <a:schemeClr val="accent6">
                    <a:lumMod val="75000"/>
                  </a:schemeClr>
                </a:solidFill>
                <a:latin typeface="Comic Sans MS" pitchFamily="66" charset="0"/>
              </a:rPr>
              <a:t>materials can be recycled </a:t>
            </a:r>
            <a:r>
              <a:rPr lang="en-GB" sz="1600" dirty="0" smtClean="0">
                <a:solidFill>
                  <a:schemeClr val="accent6">
                    <a:lumMod val="75000"/>
                  </a:schemeClr>
                </a:solidFill>
                <a:latin typeface="Comic Sans MS" pitchFamily="66" charset="0"/>
              </a:rPr>
              <a:t>or the product itself can be manufactured from a large proportion of recycled materials.</a:t>
            </a:r>
          </a:p>
          <a:p>
            <a:endParaRPr lang="en-GB" sz="1600" dirty="0" smtClean="0">
              <a:solidFill>
                <a:schemeClr val="accent6">
                  <a:lumMod val="75000"/>
                </a:schemeClr>
              </a:solidFill>
              <a:latin typeface="Comic Sans MS" pitchFamily="66" charset="0"/>
            </a:endParaRPr>
          </a:p>
          <a:p>
            <a:r>
              <a:rPr lang="en-GB" sz="1600" dirty="0" smtClean="0">
                <a:solidFill>
                  <a:schemeClr val="accent6">
                    <a:lumMod val="75000"/>
                  </a:schemeClr>
                </a:solidFill>
                <a:latin typeface="Comic Sans MS" pitchFamily="66" charset="0"/>
              </a:rPr>
              <a:t>Along with looking into recycled materials many people like to know if the products were “</a:t>
            </a:r>
            <a:r>
              <a:rPr lang="en-GB" sz="1600" b="1" dirty="0" smtClean="0">
                <a:solidFill>
                  <a:schemeClr val="accent6">
                    <a:lumMod val="75000"/>
                  </a:schemeClr>
                </a:solidFill>
                <a:latin typeface="Comic Sans MS" pitchFamily="66" charset="0"/>
              </a:rPr>
              <a:t>Greenly</a:t>
            </a:r>
            <a:r>
              <a:rPr lang="en-GB" sz="1600" dirty="0" smtClean="0">
                <a:solidFill>
                  <a:schemeClr val="accent6">
                    <a:lumMod val="75000"/>
                  </a:schemeClr>
                </a:solidFill>
                <a:latin typeface="Comic Sans MS" pitchFamily="66" charset="0"/>
              </a:rPr>
              <a:t>” produced and manufactured. So were the products made individually by hand with a </a:t>
            </a:r>
            <a:r>
              <a:rPr lang="en-GB" sz="1600" b="1" dirty="0" smtClean="0">
                <a:solidFill>
                  <a:schemeClr val="accent6">
                    <a:lumMod val="75000"/>
                  </a:schemeClr>
                </a:solidFill>
                <a:latin typeface="Comic Sans MS" pitchFamily="66" charset="0"/>
              </a:rPr>
              <a:t>small Carbon Footprint</a:t>
            </a:r>
            <a:r>
              <a:rPr lang="en-GB" sz="1600" dirty="0" smtClean="0">
                <a:solidFill>
                  <a:schemeClr val="accent6">
                    <a:lumMod val="75000"/>
                  </a:schemeClr>
                </a:solidFill>
                <a:latin typeface="Comic Sans MS" pitchFamily="66" charset="0"/>
              </a:rPr>
              <a:t>, or were they mass produced in a big factory that uses up lots of electricity and have a </a:t>
            </a:r>
            <a:r>
              <a:rPr lang="en-GB" sz="1600" b="1" dirty="0" smtClean="0">
                <a:solidFill>
                  <a:schemeClr val="accent6">
                    <a:lumMod val="75000"/>
                  </a:schemeClr>
                </a:solidFill>
                <a:latin typeface="Comic Sans MS" pitchFamily="66" charset="0"/>
              </a:rPr>
              <a:t>big Carbon Footprint</a:t>
            </a:r>
            <a:r>
              <a:rPr lang="en-GB" sz="1600" dirty="0" smtClean="0">
                <a:solidFill>
                  <a:schemeClr val="accent6">
                    <a:lumMod val="75000"/>
                  </a:schemeClr>
                </a:solidFill>
                <a:latin typeface="Comic Sans MS" pitchFamily="66" charset="0"/>
              </a:rPr>
              <a:t>?</a:t>
            </a:r>
            <a:endParaRPr lang="en-GB" sz="1600" dirty="0">
              <a:solidFill>
                <a:schemeClr val="accent6">
                  <a:lumMod val="75000"/>
                </a:schemeClr>
              </a:solidFill>
              <a:latin typeface="Comic Sans MS" pitchFamily="66" charset="0"/>
            </a:endParaRPr>
          </a:p>
        </p:txBody>
      </p:sp>
      <p:pic>
        <p:nvPicPr>
          <p:cNvPr id="37890" name="Picture 2" descr="http://www.wholesaleledlights.co.uk/wp/wp-content/uploads/2011/12/reduce-your-carbon-footprint.jpg"/>
          <p:cNvPicPr>
            <a:picLocks noChangeAspect="1" noChangeArrowheads="1"/>
          </p:cNvPicPr>
          <p:nvPr/>
        </p:nvPicPr>
        <p:blipFill>
          <a:blip r:embed="rId2"/>
          <a:srcRect/>
          <a:stretch>
            <a:fillRect/>
          </a:stretch>
        </p:blipFill>
        <p:spPr bwMode="auto">
          <a:xfrm>
            <a:off x="1214414" y="3286124"/>
            <a:ext cx="3071834" cy="3071835"/>
          </a:xfrm>
          <a:prstGeom prst="rect">
            <a:avLst/>
          </a:prstGeom>
          <a:noFill/>
        </p:spPr>
      </p:pic>
      <p:pic>
        <p:nvPicPr>
          <p:cNvPr id="37892" name="Picture 4" descr="http://mypropertymentor.co.uk/wp-content/uploads/2011/05/reuse-reduce-recycle-280x230.jpg"/>
          <p:cNvPicPr>
            <a:picLocks noChangeAspect="1" noChangeArrowheads="1"/>
          </p:cNvPicPr>
          <p:nvPr/>
        </p:nvPicPr>
        <p:blipFill>
          <a:blip r:embed="rId3"/>
          <a:srcRect/>
          <a:stretch>
            <a:fillRect/>
          </a:stretch>
        </p:blipFill>
        <p:spPr bwMode="auto">
          <a:xfrm rot="21339666">
            <a:off x="4929190" y="3714752"/>
            <a:ext cx="2667000" cy="21907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571472" y="550301"/>
            <a:ext cx="8001056" cy="2092881"/>
          </a:xfrm>
          <a:prstGeom prst="rect">
            <a:avLst/>
          </a:prstGeom>
        </p:spPr>
        <p:txBody>
          <a:bodyPr wrap="square">
            <a:spAutoFit/>
          </a:bodyPr>
          <a:lstStyle/>
          <a:p>
            <a:r>
              <a:rPr lang="en-GB" b="1" dirty="0" smtClean="0">
                <a:solidFill>
                  <a:srgbClr val="306A78"/>
                </a:solidFill>
                <a:latin typeface="Comic Sans MS" pitchFamily="66" charset="0"/>
              </a:rPr>
              <a:t>Environment continued... </a:t>
            </a:r>
            <a:r>
              <a:rPr lang="en-GB" sz="1600" dirty="0" smtClean="0">
                <a:solidFill>
                  <a:srgbClr val="306A78"/>
                </a:solidFill>
                <a:latin typeface="Comic Sans MS" pitchFamily="66" charset="0"/>
              </a:rPr>
              <a:t> </a:t>
            </a:r>
          </a:p>
          <a:p>
            <a:endParaRPr lang="en-GB" sz="1600" dirty="0" smtClean="0">
              <a:solidFill>
                <a:schemeClr val="accent6">
                  <a:lumMod val="75000"/>
                </a:schemeClr>
              </a:solidFill>
              <a:latin typeface="Comic Sans MS" pitchFamily="66" charset="0"/>
            </a:endParaRPr>
          </a:p>
          <a:p>
            <a:r>
              <a:rPr lang="en-GB" sz="1600" b="1" dirty="0" smtClean="0">
                <a:solidFill>
                  <a:srgbClr val="306A78"/>
                </a:solidFill>
                <a:latin typeface="Comic Sans MS" pitchFamily="66" charset="0"/>
              </a:rPr>
              <a:t>Location</a:t>
            </a:r>
            <a:r>
              <a:rPr lang="en-GB" sz="1600" b="1" dirty="0" smtClean="0">
                <a:solidFill>
                  <a:schemeClr val="accent6">
                    <a:lumMod val="75000"/>
                  </a:schemeClr>
                </a:solidFill>
                <a:latin typeface="Comic Sans MS" pitchFamily="66" charset="0"/>
              </a:rPr>
              <a:t> </a:t>
            </a:r>
            <a:r>
              <a:rPr lang="en-GB" sz="1600" dirty="0" smtClean="0">
                <a:solidFill>
                  <a:schemeClr val="accent6">
                    <a:lumMod val="75000"/>
                  </a:schemeClr>
                </a:solidFill>
                <a:latin typeface="Comic Sans MS" pitchFamily="66" charset="0"/>
              </a:rPr>
              <a:t>can also come under the Environment heading.</a:t>
            </a:r>
          </a:p>
          <a:p>
            <a:endParaRPr lang="en-GB" sz="1600" dirty="0" smtClean="0">
              <a:solidFill>
                <a:schemeClr val="accent6">
                  <a:lumMod val="75000"/>
                </a:schemeClr>
              </a:solidFill>
              <a:latin typeface="Comic Sans MS" pitchFamily="66" charset="0"/>
            </a:endParaRPr>
          </a:p>
          <a:p>
            <a:r>
              <a:rPr lang="en-GB" sz="1600" b="1" dirty="0" smtClean="0">
                <a:solidFill>
                  <a:schemeClr val="accent6">
                    <a:lumMod val="75000"/>
                  </a:schemeClr>
                </a:solidFill>
                <a:latin typeface="Comic Sans MS" pitchFamily="66" charset="0"/>
              </a:rPr>
              <a:t>Where</a:t>
            </a:r>
            <a:r>
              <a:rPr lang="en-GB" sz="1600" dirty="0" smtClean="0">
                <a:solidFill>
                  <a:schemeClr val="accent6">
                    <a:lumMod val="75000"/>
                  </a:schemeClr>
                </a:solidFill>
                <a:latin typeface="Comic Sans MS" pitchFamily="66" charset="0"/>
              </a:rPr>
              <a:t> will the product be </a:t>
            </a:r>
            <a:r>
              <a:rPr lang="en-GB" sz="1600" b="1" dirty="0" smtClean="0">
                <a:solidFill>
                  <a:schemeClr val="accent6">
                    <a:lumMod val="75000"/>
                  </a:schemeClr>
                </a:solidFill>
                <a:latin typeface="Comic Sans MS" pitchFamily="66" charset="0"/>
              </a:rPr>
              <a:t>used </a:t>
            </a:r>
            <a:r>
              <a:rPr lang="en-GB" sz="1600" dirty="0" smtClean="0">
                <a:solidFill>
                  <a:schemeClr val="accent6">
                    <a:lumMod val="75000"/>
                  </a:schemeClr>
                </a:solidFill>
                <a:latin typeface="Comic Sans MS" pitchFamily="66" charset="0"/>
              </a:rPr>
              <a:t>(inside, outside, what room)? </a:t>
            </a:r>
            <a:r>
              <a:rPr lang="en-GB" sz="1600" b="1" dirty="0" smtClean="0">
                <a:solidFill>
                  <a:schemeClr val="accent6">
                    <a:lumMod val="75000"/>
                  </a:schemeClr>
                </a:solidFill>
                <a:latin typeface="Comic Sans MS" pitchFamily="66" charset="0"/>
              </a:rPr>
              <a:t>Where</a:t>
            </a:r>
            <a:r>
              <a:rPr lang="en-GB" sz="1600" dirty="0" smtClean="0">
                <a:solidFill>
                  <a:schemeClr val="accent6">
                    <a:lumMod val="75000"/>
                  </a:schemeClr>
                </a:solidFill>
                <a:latin typeface="Comic Sans MS" pitchFamily="66" charset="0"/>
              </a:rPr>
              <a:t> will the product be </a:t>
            </a:r>
            <a:r>
              <a:rPr lang="en-GB" sz="1600" b="1" dirty="0" smtClean="0">
                <a:solidFill>
                  <a:schemeClr val="accent6">
                    <a:lumMod val="75000"/>
                  </a:schemeClr>
                </a:solidFill>
                <a:latin typeface="Comic Sans MS" pitchFamily="66" charset="0"/>
              </a:rPr>
              <a:t>stored</a:t>
            </a:r>
            <a:r>
              <a:rPr lang="en-GB" sz="1600" dirty="0" smtClean="0">
                <a:solidFill>
                  <a:schemeClr val="accent6">
                    <a:lumMod val="75000"/>
                  </a:schemeClr>
                </a:solidFill>
                <a:latin typeface="Comic Sans MS" pitchFamily="66" charset="0"/>
              </a:rPr>
              <a:t> when not in use (space/size)? </a:t>
            </a:r>
          </a:p>
          <a:p>
            <a:endParaRPr lang="en-GB" sz="1600" dirty="0" smtClean="0">
              <a:solidFill>
                <a:schemeClr val="accent6">
                  <a:lumMod val="75000"/>
                </a:schemeClr>
              </a:solidFill>
              <a:latin typeface="Comic Sans MS" pitchFamily="66" charset="0"/>
            </a:endParaRPr>
          </a:p>
          <a:p>
            <a:endParaRPr lang="en-GB" sz="1600" dirty="0" smtClean="0">
              <a:solidFill>
                <a:schemeClr val="accent6">
                  <a:lumMod val="75000"/>
                </a:schemeClr>
              </a:solidFill>
              <a:latin typeface="Comic Sans MS" pitchFamily="66" charset="0"/>
            </a:endParaRPr>
          </a:p>
        </p:txBody>
      </p:sp>
      <p:pic>
        <p:nvPicPr>
          <p:cNvPr id="36866" name="Picture 2" descr="http://image.made-in-china.com/2f0j00wCoaHVRPHlkL/Acrylic-Toothbrush-Rack-ATR-03-.jpg"/>
          <p:cNvPicPr>
            <a:picLocks noChangeAspect="1" noChangeArrowheads="1"/>
          </p:cNvPicPr>
          <p:nvPr/>
        </p:nvPicPr>
        <p:blipFill>
          <a:blip r:embed="rId2"/>
          <a:srcRect/>
          <a:stretch>
            <a:fillRect/>
          </a:stretch>
        </p:blipFill>
        <p:spPr bwMode="auto">
          <a:xfrm>
            <a:off x="4091015" y="2499744"/>
            <a:ext cx="4410075" cy="3400426"/>
          </a:xfrm>
          <a:prstGeom prst="rect">
            <a:avLst/>
          </a:prstGeom>
          <a:noFill/>
        </p:spPr>
      </p:pic>
      <p:sp>
        <p:nvSpPr>
          <p:cNvPr id="24" name="TextBox 23"/>
          <p:cNvSpPr txBox="1"/>
          <p:nvPr/>
        </p:nvSpPr>
        <p:spPr>
          <a:xfrm>
            <a:off x="590553" y="2357430"/>
            <a:ext cx="3429024" cy="3785652"/>
          </a:xfrm>
          <a:prstGeom prst="rect">
            <a:avLst/>
          </a:prstGeom>
          <a:noFill/>
        </p:spPr>
        <p:txBody>
          <a:bodyPr wrap="square" rtlCol="0">
            <a:spAutoFit/>
          </a:bodyPr>
          <a:lstStyle/>
          <a:p>
            <a:r>
              <a:rPr lang="en-GB" sz="1600" dirty="0" smtClean="0">
                <a:solidFill>
                  <a:schemeClr val="accent6">
                    <a:lumMod val="75000"/>
                  </a:schemeClr>
                </a:solidFill>
                <a:latin typeface="Comic Sans MS" pitchFamily="66" charset="0"/>
              </a:rPr>
              <a:t>If you were looking at a product that was going to be used mainly in the bathroom then you would have to think about the environment of a bathroom.... It is a wet and warm environment as this is where people shower and take baths, meaning that condensation will build up on the things in the room. The product would therefore need to be waterproof and easily cleaned. The product would have to be made of a material that would not rot or rust......... etc........</a:t>
            </a:r>
            <a:endParaRPr lang="en-GB" sz="1600" dirty="0">
              <a:solidFill>
                <a:schemeClr val="accent6">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571472" y="1000108"/>
            <a:ext cx="7786742" cy="1077218"/>
          </a:xfrm>
          <a:prstGeom prst="rect">
            <a:avLst/>
          </a:prstGeom>
        </p:spPr>
        <p:txBody>
          <a:bodyPr wrap="square">
            <a:spAutoFit/>
          </a:bodyPr>
          <a:lstStyle/>
          <a:p>
            <a:r>
              <a:rPr lang="en-GB" sz="1600" b="1" dirty="0" smtClean="0">
                <a:solidFill>
                  <a:srgbClr val="306A78"/>
                </a:solidFill>
                <a:latin typeface="Comic Sans MS" pitchFamily="66" charset="0"/>
              </a:rPr>
              <a:t>Economics</a:t>
            </a:r>
            <a:r>
              <a:rPr lang="en-GB" sz="1600" dirty="0" smtClean="0">
                <a:solidFill>
                  <a:schemeClr val="accent6">
                    <a:lumMod val="75000"/>
                  </a:schemeClr>
                </a:solidFill>
                <a:latin typeface="Comic Sans MS" pitchFamily="66" charset="0"/>
              </a:rPr>
              <a:t> is when we are thinking about how much everything is going to </a:t>
            </a:r>
            <a:r>
              <a:rPr lang="en-GB" sz="1600" b="1" dirty="0" smtClean="0">
                <a:solidFill>
                  <a:schemeClr val="accent6">
                    <a:lumMod val="75000"/>
                  </a:schemeClr>
                </a:solidFill>
                <a:latin typeface="Comic Sans MS" pitchFamily="66" charset="0"/>
              </a:rPr>
              <a:t>cost</a:t>
            </a:r>
            <a:r>
              <a:rPr lang="en-GB" sz="1600" dirty="0" smtClean="0">
                <a:solidFill>
                  <a:schemeClr val="accent6">
                    <a:lumMod val="75000"/>
                  </a:schemeClr>
                </a:solidFill>
                <a:latin typeface="Comic Sans MS" pitchFamily="66" charset="0"/>
              </a:rPr>
              <a:t>...What is the cost of the materials and labour required to manufacture the product? How do you know if the price you make the product is going to cover all of your outgoing cost?</a:t>
            </a:r>
            <a:endParaRPr lang="en-GB" sz="1600" b="1" dirty="0" smtClean="0">
              <a:solidFill>
                <a:schemeClr val="accent6">
                  <a:lumMod val="75000"/>
                </a:schemeClr>
              </a:solidFill>
              <a:latin typeface="Comic Sans MS" pitchFamily="66" charset="0"/>
            </a:endParaRPr>
          </a:p>
        </p:txBody>
      </p:sp>
      <p:sp>
        <p:nvSpPr>
          <p:cNvPr id="32" name="Rectangle 31"/>
          <p:cNvSpPr/>
          <p:nvPr/>
        </p:nvSpPr>
        <p:spPr>
          <a:xfrm>
            <a:off x="571472" y="571480"/>
            <a:ext cx="3025187" cy="369332"/>
          </a:xfrm>
          <a:prstGeom prst="rect">
            <a:avLst/>
          </a:prstGeom>
        </p:spPr>
        <p:txBody>
          <a:bodyPr wrap="none">
            <a:spAutoFit/>
          </a:bodyPr>
          <a:lstStyle/>
          <a:p>
            <a:r>
              <a:rPr lang="en-GB" b="1" dirty="0" smtClean="0">
                <a:solidFill>
                  <a:srgbClr val="397F8F"/>
                </a:solidFill>
                <a:latin typeface="Comic Sans MS" pitchFamily="66" charset="0"/>
              </a:rPr>
              <a:t>Economics &amp; </a:t>
            </a:r>
            <a:r>
              <a:rPr lang="en-GB" b="1" dirty="0" smtClean="0">
                <a:solidFill>
                  <a:srgbClr val="306A78"/>
                </a:solidFill>
                <a:latin typeface="Comic Sans MS" pitchFamily="66" charset="0"/>
              </a:rPr>
              <a:t>Performance</a:t>
            </a:r>
            <a:endParaRPr lang="en-GB" dirty="0">
              <a:solidFill>
                <a:srgbClr val="306A78"/>
              </a:solidFill>
            </a:endParaRPr>
          </a:p>
        </p:txBody>
      </p:sp>
      <p:sp>
        <p:nvSpPr>
          <p:cNvPr id="8" name="Text Box 5"/>
          <p:cNvSpPr txBox="1">
            <a:spLocks noChangeArrowheads="1"/>
          </p:cNvSpPr>
          <p:nvPr/>
        </p:nvSpPr>
        <p:spPr bwMode="auto">
          <a:xfrm>
            <a:off x="571472" y="3214686"/>
            <a:ext cx="8215370" cy="3194721"/>
          </a:xfrm>
          <a:prstGeom prst="rect">
            <a:avLst/>
          </a:prstGeom>
          <a:noFill/>
          <a:ln w="12700" cap="sq">
            <a:noFill/>
            <a:miter lim="800000"/>
            <a:headEnd type="none" w="sm" len="sm"/>
            <a:tailEnd type="none" w="sm" len="sm"/>
          </a:ln>
          <a:effectLst/>
        </p:spPr>
        <p:txBody>
          <a:bodyPr wrap="square">
            <a:spAutoFit/>
          </a:bodyPr>
          <a:lstStyle/>
          <a:p>
            <a:pPr>
              <a:spcBef>
                <a:spcPct val="20000"/>
              </a:spcBef>
              <a:buClr>
                <a:schemeClr val="tx2"/>
              </a:buClr>
              <a:buSzPct val="75000"/>
              <a:buFont typeface="Wingdings" pitchFamily="2" charset="2"/>
              <a:buNone/>
            </a:pPr>
            <a:r>
              <a:rPr lang="en-US" sz="1600" dirty="0">
                <a:solidFill>
                  <a:schemeClr val="accent6">
                    <a:lumMod val="75000"/>
                  </a:schemeClr>
                </a:solidFill>
                <a:latin typeface="Comic Sans MS" pitchFamily="66" charset="0"/>
              </a:rPr>
              <a:t>The </a:t>
            </a:r>
            <a:r>
              <a:rPr lang="en-US" sz="1600" b="1" dirty="0">
                <a:solidFill>
                  <a:schemeClr val="accent6">
                    <a:lumMod val="75000"/>
                  </a:schemeClr>
                </a:solidFill>
                <a:latin typeface="Comic Sans MS" pitchFamily="66" charset="0"/>
              </a:rPr>
              <a:t>price of a product </a:t>
            </a:r>
            <a:r>
              <a:rPr lang="en-US" sz="1600" dirty="0">
                <a:solidFill>
                  <a:schemeClr val="accent6">
                    <a:lumMod val="75000"/>
                  </a:schemeClr>
                </a:solidFill>
                <a:latin typeface="Comic Sans MS" pitchFamily="66" charset="0"/>
              </a:rPr>
              <a:t>depends on creating a balance between</a:t>
            </a:r>
            <a:r>
              <a:rPr lang="en-US" sz="1600" dirty="0" smtClean="0">
                <a:solidFill>
                  <a:schemeClr val="accent6">
                    <a:lumMod val="75000"/>
                  </a:schemeClr>
                </a:solidFill>
                <a:latin typeface="Comic Sans MS" pitchFamily="66" charset="0"/>
              </a:rPr>
              <a:t>:</a:t>
            </a:r>
          </a:p>
          <a:p>
            <a:pPr>
              <a:spcBef>
                <a:spcPct val="20000"/>
              </a:spcBef>
              <a:buClr>
                <a:schemeClr val="tx2"/>
              </a:buClr>
              <a:buSzPct val="75000"/>
              <a:buFont typeface="Wingdings" pitchFamily="2" charset="2"/>
              <a:buChar char="Ø"/>
            </a:pPr>
            <a:r>
              <a:rPr lang="en-US" sz="1600" b="1" dirty="0" smtClean="0">
                <a:solidFill>
                  <a:srgbClr val="306A78"/>
                </a:solidFill>
                <a:latin typeface="Comic Sans MS" pitchFamily="66" charset="0"/>
              </a:rPr>
              <a:t>Manufacturing costs </a:t>
            </a:r>
            <a:r>
              <a:rPr lang="en-US" sz="1600" dirty="0" smtClean="0">
                <a:solidFill>
                  <a:schemeClr val="accent6">
                    <a:lumMod val="75000"/>
                  </a:schemeClr>
                </a:solidFill>
                <a:latin typeface="Comic Sans MS" pitchFamily="66" charset="0"/>
              </a:rPr>
              <a:t>How much it costs to make the product, including materials &amp; labor.</a:t>
            </a:r>
            <a:endParaRPr lang="en-US" sz="1600" b="1" dirty="0">
              <a:solidFill>
                <a:schemeClr val="accent6">
                  <a:lumMod val="75000"/>
                </a:schemeClr>
              </a:solidFill>
              <a:latin typeface="Comic Sans MS" pitchFamily="66" charset="0"/>
            </a:endParaRPr>
          </a:p>
          <a:p>
            <a:pPr>
              <a:spcBef>
                <a:spcPct val="20000"/>
              </a:spcBef>
              <a:buClr>
                <a:schemeClr val="tx2"/>
              </a:buClr>
              <a:buSzPct val="75000"/>
              <a:buFont typeface="Wingdings" pitchFamily="2" charset="2"/>
              <a:buChar char="Ø"/>
            </a:pPr>
            <a:r>
              <a:rPr lang="en-US" sz="1600" b="1" dirty="0" smtClean="0">
                <a:solidFill>
                  <a:srgbClr val="306A78"/>
                </a:solidFill>
                <a:latin typeface="Comic Sans MS" pitchFamily="66" charset="0"/>
              </a:rPr>
              <a:t>Advertising </a:t>
            </a:r>
            <a:r>
              <a:rPr lang="en-US" sz="1600" b="1" dirty="0">
                <a:solidFill>
                  <a:srgbClr val="306A78"/>
                </a:solidFill>
                <a:latin typeface="Comic Sans MS" pitchFamily="66" charset="0"/>
              </a:rPr>
              <a:t>and distribution </a:t>
            </a:r>
            <a:r>
              <a:rPr lang="en-US" sz="1600" b="1" dirty="0" smtClean="0">
                <a:solidFill>
                  <a:srgbClr val="306A78"/>
                </a:solidFill>
                <a:latin typeface="Comic Sans MS" pitchFamily="66" charset="0"/>
              </a:rPr>
              <a:t>costs </a:t>
            </a:r>
            <a:r>
              <a:rPr lang="en-US" sz="1600" dirty="0" smtClean="0">
                <a:solidFill>
                  <a:schemeClr val="accent6">
                    <a:lumMod val="75000"/>
                  </a:schemeClr>
                </a:solidFill>
                <a:latin typeface="Comic Sans MS" pitchFamily="66" charset="0"/>
              </a:rPr>
              <a:t>If potential customers don’t know that you have a new product then no-one will buy it, Advertising the product in magazines/</a:t>
            </a:r>
            <a:r>
              <a:rPr lang="en-US" sz="1600" dirty="0" err="1" smtClean="0">
                <a:solidFill>
                  <a:schemeClr val="accent6">
                    <a:lumMod val="75000"/>
                  </a:schemeClr>
                </a:solidFill>
                <a:latin typeface="Comic Sans MS" pitchFamily="66" charset="0"/>
              </a:rPr>
              <a:t>tv</a:t>
            </a:r>
            <a:r>
              <a:rPr lang="en-US" sz="1600" dirty="0" smtClean="0">
                <a:solidFill>
                  <a:schemeClr val="accent6">
                    <a:lumMod val="75000"/>
                  </a:schemeClr>
                </a:solidFill>
                <a:latin typeface="Comic Sans MS" pitchFamily="66" charset="0"/>
              </a:rPr>
              <a:t>/radio costs money. The product also needs to get to the shops from the factory and hiring lorries costs money.</a:t>
            </a:r>
            <a:endParaRPr lang="en-US" sz="1600" dirty="0">
              <a:solidFill>
                <a:schemeClr val="accent6">
                  <a:lumMod val="75000"/>
                </a:schemeClr>
              </a:solidFill>
              <a:latin typeface="Comic Sans MS" pitchFamily="66" charset="0"/>
            </a:endParaRPr>
          </a:p>
          <a:p>
            <a:pPr>
              <a:spcBef>
                <a:spcPct val="20000"/>
              </a:spcBef>
              <a:buClr>
                <a:schemeClr val="tx2"/>
              </a:buClr>
              <a:buSzPct val="75000"/>
              <a:buFont typeface="Wingdings" pitchFamily="2" charset="2"/>
              <a:buChar char="Ø"/>
            </a:pPr>
            <a:r>
              <a:rPr lang="en-US" sz="1600" b="1" dirty="0" smtClean="0">
                <a:solidFill>
                  <a:srgbClr val="306A78"/>
                </a:solidFill>
                <a:latin typeface="Comic Sans MS" pitchFamily="66" charset="0"/>
              </a:rPr>
              <a:t>Prices </a:t>
            </a:r>
            <a:r>
              <a:rPr lang="en-US" sz="1600" b="1" dirty="0">
                <a:solidFill>
                  <a:srgbClr val="306A78"/>
                </a:solidFill>
                <a:latin typeface="Comic Sans MS" pitchFamily="66" charset="0"/>
              </a:rPr>
              <a:t>set by other </a:t>
            </a:r>
            <a:r>
              <a:rPr lang="en-US" sz="1600" b="1" dirty="0" smtClean="0">
                <a:solidFill>
                  <a:srgbClr val="306A78"/>
                </a:solidFill>
                <a:latin typeface="Comic Sans MS" pitchFamily="66" charset="0"/>
              </a:rPr>
              <a:t>manufacturers </a:t>
            </a:r>
            <a:r>
              <a:rPr lang="en-US" sz="1600" dirty="0" smtClean="0">
                <a:solidFill>
                  <a:schemeClr val="accent6">
                    <a:lumMod val="75000"/>
                  </a:schemeClr>
                </a:solidFill>
                <a:latin typeface="Comic Sans MS" pitchFamily="66" charset="0"/>
              </a:rPr>
              <a:t>If the product is too expensive </a:t>
            </a:r>
            <a:r>
              <a:rPr lang="en-US" sz="1600" dirty="0" err="1" smtClean="0">
                <a:solidFill>
                  <a:schemeClr val="accent6">
                    <a:lumMod val="75000"/>
                  </a:schemeClr>
                </a:solidFill>
                <a:latin typeface="Comic Sans MS" pitchFamily="66" charset="0"/>
              </a:rPr>
              <a:t>compaired</a:t>
            </a:r>
            <a:r>
              <a:rPr lang="en-US" sz="1600" dirty="0" smtClean="0">
                <a:solidFill>
                  <a:schemeClr val="accent6">
                    <a:lumMod val="75000"/>
                  </a:schemeClr>
                </a:solidFill>
                <a:latin typeface="Comic Sans MS" pitchFamily="66" charset="0"/>
              </a:rPr>
              <a:t> to similar products that are already on the market customers probably won’t buy it, if it is too cheap then customers might think that it’s no good and not buy it either… the price of the product has to be similar to other similar products but still competitive.</a:t>
            </a:r>
            <a:endParaRPr lang="en-GB" sz="1600" b="1" dirty="0">
              <a:solidFill>
                <a:schemeClr val="accent6">
                  <a:lumMod val="75000"/>
                </a:schemeClr>
              </a:solidFill>
              <a:latin typeface="Comic Sans MS" pitchFamily="66" charset="0"/>
            </a:endParaRPr>
          </a:p>
        </p:txBody>
      </p:sp>
      <p:sp>
        <p:nvSpPr>
          <p:cNvPr id="9" name="Rectangle 8"/>
          <p:cNvSpPr/>
          <p:nvPr/>
        </p:nvSpPr>
        <p:spPr>
          <a:xfrm>
            <a:off x="571472" y="2071678"/>
            <a:ext cx="8215370" cy="978729"/>
          </a:xfrm>
          <a:prstGeom prst="rect">
            <a:avLst/>
          </a:prstGeom>
        </p:spPr>
        <p:txBody>
          <a:bodyPr wrap="square">
            <a:spAutoFit/>
          </a:bodyPr>
          <a:lstStyle/>
          <a:p>
            <a:pPr algn="just">
              <a:lnSpc>
                <a:spcPct val="90000"/>
              </a:lnSpc>
              <a:spcBef>
                <a:spcPct val="20000"/>
              </a:spcBef>
              <a:buClr>
                <a:schemeClr val="tx2"/>
              </a:buClr>
              <a:buSzPct val="75000"/>
              <a:buFont typeface="Wingdings" pitchFamily="2" charset="2"/>
              <a:buNone/>
            </a:pPr>
            <a:r>
              <a:rPr lang="en-US" sz="1600" dirty="0" smtClean="0">
                <a:solidFill>
                  <a:schemeClr val="accent6">
                    <a:lumMod val="75000"/>
                  </a:schemeClr>
                </a:solidFill>
                <a:latin typeface="Comic Sans MS" pitchFamily="66" charset="0"/>
              </a:rPr>
              <a:t>Most products are much cheaper to buy today than in the past. This is mainly due to the economies of mass production. The more a process produces, the cheaper each item becomes. The use of modern materials, e.g. plastics, means that complex items can be produced by a single process like injection </a:t>
            </a:r>
            <a:r>
              <a:rPr lang="en-US" sz="1600" dirty="0" err="1" smtClean="0">
                <a:solidFill>
                  <a:schemeClr val="accent6">
                    <a:lumMod val="75000"/>
                  </a:schemeClr>
                </a:solidFill>
                <a:latin typeface="Comic Sans MS" pitchFamily="66" charset="0"/>
              </a:rPr>
              <a:t>moulding</a:t>
            </a:r>
            <a:r>
              <a:rPr lang="en-US" sz="1600" dirty="0" smtClean="0">
                <a:solidFill>
                  <a:schemeClr val="accent6">
                    <a:lumMod val="75000"/>
                  </a:schemeClr>
                </a:solidFill>
                <a:latin typeface="Comic Sans MS" pitchFamily="66" charset="0"/>
              </a:rPr>
              <a:t>.</a:t>
            </a:r>
            <a:endParaRPr lang="en-US" sz="1600" dirty="0">
              <a:solidFill>
                <a:schemeClr val="accent6">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R3zPNZ5XdIWLX01_3wkgkIF_xVvtlZqqsU3FV2kvFdtGQsR4HQI7o1N74xRA"/>
          <p:cNvPicPr>
            <a:picLocks noChangeAspect="1" noChangeArrowheads="1"/>
          </p:cNvPicPr>
          <p:nvPr/>
        </p:nvPicPr>
        <p:blipFill>
          <a:blip r:embed="rId2"/>
          <a:srcRect/>
          <a:stretch>
            <a:fillRect/>
          </a:stretch>
        </p:blipFill>
        <p:spPr bwMode="auto">
          <a:xfrm>
            <a:off x="5000628" y="4143380"/>
            <a:ext cx="1571636" cy="1564652"/>
          </a:xfrm>
          <a:prstGeom prst="rect">
            <a:avLst/>
          </a:prstGeom>
          <a:noFill/>
        </p:spPr>
      </p:pic>
      <p:sp>
        <p:nvSpPr>
          <p:cNvPr id="5" name="Rounded Rectangular Callout 4"/>
          <p:cNvSpPr/>
          <p:nvPr/>
        </p:nvSpPr>
        <p:spPr>
          <a:xfrm>
            <a:off x="5857884" y="2714620"/>
            <a:ext cx="2643206" cy="1357322"/>
          </a:xfrm>
          <a:prstGeom prst="wedgeRoundRect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6143636" y="2928934"/>
            <a:ext cx="2357454" cy="923330"/>
          </a:xfrm>
          <a:prstGeom prst="rect">
            <a:avLst/>
          </a:prstGeom>
          <a:noFill/>
        </p:spPr>
        <p:txBody>
          <a:bodyPr wrap="square" rtlCol="0">
            <a:spAutoFit/>
          </a:bodyPr>
          <a:lstStyle/>
          <a:p>
            <a:r>
              <a:rPr lang="en-GB" dirty="0" smtClean="0">
                <a:latin typeface="Comic Sans MS" pitchFamily="66" charset="0"/>
              </a:rPr>
              <a:t>You want to charge me HOW MUCH????!!!!!</a:t>
            </a:r>
            <a:endParaRPr lang="en-GB" dirty="0">
              <a:latin typeface="Comic Sans MS" pitchFamily="66" charset="0"/>
            </a:endParaRPr>
          </a:p>
        </p:txBody>
      </p:sp>
      <p:sp>
        <p:nvSpPr>
          <p:cNvPr id="7" name="Rectangle 6"/>
          <p:cNvSpPr/>
          <p:nvPr/>
        </p:nvSpPr>
        <p:spPr>
          <a:xfrm>
            <a:off x="428596" y="1000108"/>
            <a:ext cx="8501122" cy="830997"/>
          </a:xfrm>
          <a:prstGeom prst="rect">
            <a:avLst/>
          </a:prstGeom>
        </p:spPr>
        <p:txBody>
          <a:bodyPr wrap="square">
            <a:spAutoFit/>
          </a:bodyPr>
          <a:lstStyle/>
          <a:p>
            <a:r>
              <a:rPr lang="en-GB" sz="1600" b="1" dirty="0" smtClean="0">
                <a:solidFill>
                  <a:srgbClr val="306A78"/>
                </a:solidFill>
                <a:latin typeface="Comic Sans MS" pitchFamily="66" charset="0"/>
              </a:rPr>
              <a:t>Performance</a:t>
            </a:r>
            <a:r>
              <a:rPr lang="en-GB" sz="1600" b="1" dirty="0" smtClean="0">
                <a:solidFill>
                  <a:schemeClr val="accent6">
                    <a:lumMod val="75000"/>
                  </a:schemeClr>
                </a:solidFill>
                <a:latin typeface="Comic Sans MS" pitchFamily="66" charset="0"/>
              </a:rPr>
              <a:t> </a:t>
            </a:r>
            <a:r>
              <a:rPr lang="en-GB" sz="1600" dirty="0" smtClean="0">
                <a:solidFill>
                  <a:schemeClr val="accent6">
                    <a:lumMod val="75000"/>
                  </a:schemeClr>
                </a:solidFill>
                <a:latin typeface="Comic Sans MS" pitchFamily="66" charset="0"/>
              </a:rPr>
              <a:t>when talking about the performance of a product it is important to consider things like </a:t>
            </a:r>
            <a:r>
              <a:rPr lang="en-GB" sz="1600" b="1" dirty="0" smtClean="0">
                <a:solidFill>
                  <a:schemeClr val="accent6">
                    <a:lumMod val="75000"/>
                  </a:schemeClr>
                </a:solidFill>
                <a:latin typeface="Comic Sans MS" pitchFamily="66" charset="0"/>
              </a:rPr>
              <a:t>Durability, Ease of Maintenance, Running Costs</a:t>
            </a:r>
            <a:r>
              <a:rPr lang="en-GB" sz="1600" dirty="0" smtClean="0">
                <a:solidFill>
                  <a:schemeClr val="accent6">
                    <a:lumMod val="75000"/>
                  </a:schemeClr>
                </a:solidFill>
                <a:latin typeface="Comic Sans MS" pitchFamily="66" charset="0"/>
              </a:rPr>
              <a:t>, and more importantly </a:t>
            </a:r>
            <a:r>
              <a:rPr lang="en-GB" sz="1600" b="1" dirty="0" smtClean="0">
                <a:solidFill>
                  <a:schemeClr val="accent6">
                    <a:lumMod val="75000"/>
                  </a:schemeClr>
                </a:solidFill>
                <a:latin typeface="Comic Sans MS" pitchFamily="66" charset="0"/>
              </a:rPr>
              <a:t>is the product value for money?</a:t>
            </a:r>
            <a:endParaRPr lang="en-GB" sz="1600" dirty="0"/>
          </a:p>
        </p:txBody>
      </p:sp>
      <p:sp>
        <p:nvSpPr>
          <p:cNvPr id="8" name="Rectangle 7"/>
          <p:cNvSpPr/>
          <p:nvPr/>
        </p:nvSpPr>
        <p:spPr>
          <a:xfrm>
            <a:off x="428596" y="571480"/>
            <a:ext cx="3025187" cy="369332"/>
          </a:xfrm>
          <a:prstGeom prst="rect">
            <a:avLst/>
          </a:prstGeom>
        </p:spPr>
        <p:txBody>
          <a:bodyPr wrap="none">
            <a:spAutoFit/>
          </a:bodyPr>
          <a:lstStyle/>
          <a:p>
            <a:r>
              <a:rPr lang="en-GB" b="1" dirty="0" smtClean="0">
                <a:solidFill>
                  <a:srgbClr val="306A78"/>
                </a:solidFill>
                <a:latin typeface="Comic Sans MS" pitchFamily="66" charset="0"/>
              </a:rPr>
              <a:t>Economics &amp; Performance</a:t>
            </a:r>
            <a:endParaRPr lang="en-GB" dirty="0">
              <a:solidFill>
                <a:srgbClr val="306A78"/>
              </a:solidFill>
            </a:endParaRPr>
          </a:p>
        </p:txBody>
      </p:sp>
      <p:sp>
        <p:nvSpPr>
          <p:cNvPr id="3" name="Rectangle 2"/>
          <p:cNvSpPr/>
          <p:nvPr/>
        </p:nvSpPr>
        <p:spPr>
          <a:xfrm>
            <a:off x="428596" y="2143116"/>
            <a:ext cx="5429288" cy="3933384"/>
          </a:xfrm>
          <a:prstGeom prst="rect">
            <a:avLst/>
          </a:prstGeom>
        </p:spPr>
        <p:txBody>
          <a:bodyPr wrap="square">
            <a:spAutoFit/>
          </a:bodyPr>
          <a:lstStyle/>
          <a:p>
            <a:pPr>
              <a:lnSpc>
                <a:spcPct val="120000"/>
              </a:lnSpc>
              <a:buFontTx/>
              <a:buNone/>
            </a:pPr>
            <a:r>
              <a:rPr lang="en-GB" sz="1600" dirty="0" smtClean="0">
                <a:solidFill>
                  <a:schemeClr val="accent6">
                    <a:lumMod val="75000"/>
                  </a:schemeClr>
                </a:solidFill>
                <a:latin typeface="Comic Sans MS" pitchFamily="66" charset="0"/>
              </a:rPr>
              <a:t>To determine whether a product is good value for money you must consider several things:</a:t>
            </a:r>
          </a:p>
          <a:p>
            <a:pPr>
              <a:lnSpc>
                <a:spcPct val="120000"/>
              </a:lnSpc>
            </a:pPr>
            <a:endParaRPr lang="en-GB" sz="1600" dirty="0" smtClean="0">
              <a:solidFill>
                <a:schemeClr val="accent6">
                  <a:lumMod val="75000"/>
                </a:schemeClr>
              </a:solidFill>
              <a:latin typeface="Comic Sans MS" pitchFamily="66" charset="0"/>
            </a:endParaRPr>
          </a:p>
          <a:p>
            <a:pPr>
              <a:lnSpc>
                <a:spcPct val="120000"/>
              </a:lnSpc>
              <a:buFont typeface="Wingdings" pitchFamily="2" charset="2"/>
              <a:buChar char="Ø"/>
            </a:pPr>
            <a:r>
              <a:rPr lang="en-GB" sz="1600" dirty="0" smtClean="0">
                <a:solidFill>
                  <a:schemeClr val="accent6">
                    <a:lumMod val="75000"/>
                  </a:schemeClr>
                </a:solidFill>
                <a:latin typeface="Comic Sans MS" pitchFamily="66" charset="0"/>
              </a:rPr>
              <a:t>Is it worth the price it is sold at?</a:t>
            </a:r>
          </a:p>
          <a:p>
            <a:pPr>
              <a:lnSpc>
                <a:spcPct val="120000"/>
              </a:lnSpc>
              <a:buFont typeface="Wingdings" pitchFamily="2" charset="2"/>
              <a:buChar char="Ø"/>
            </a:pPr>
            <a:r>
              <a:rPr lang="en-GB" sz="1600" dirty="0" smtClean="0">
                <a:solidFill>
                  <a:schemeClr val="accent6">
                    <a:lumMod val="75000"/>
                  </a:schemeClr>
                </a:solidFill>
                <a:latin typeface="Comic Sans MS" pitchFamily="66" charset="0"/>
              </a:rPr>
              <a:t>Consider its </a:t>
            </a:r>
            <a:r>
              <a:rPr lang="en-GB" sz="1600" b="1" dirty="0" smtClean="0">
                <a:solidFill>
                  <a:schemeClr val="accent6">
                    <a:lumMod val="75000"/>
                  </a:schemeClr>
                </a:solidFill>
                <a:latin typeface="Comic Sans MS" pitchFamily="66" charset="0"/>
              </a:rPr>
              <a:t>quality</a:t>
            </a:r>
            <a:r>
              <a:rPr lang="en-GB" sz="1600" dirty="0" smtClean="0">
                <a:solidFill>
                  <a:schemeClr val="accent6">
                    <a:lumMod val="75000"/>
                  </a:schemeClr>
                </a:solidFill>
                <a:latin typeface="Comic Sans MS" pitchFamily="66" charset="0"/>
              </a:rPr>
              <a:t>, how well it </a:t>
            </a:r>
            <a:r>
              <a:rPr lang="en-GB" sz="1600" b="1" dirty="0" smtClean="0">
                <a:solidFill>
                  <a:schemeClr val="accent6">
                    <a:lumMod val="75000"/>
                  </a:schemeClr>
                </a:solidFill>
                <a:latin typeface="Comic Sans MS" pitchFamily="66" charset="0"/>
              </a:rPr>
              <a:t>performs its intended purpose</a:t>
            </a:r>
            <a:r>
              <a:rPr lang="en-GB" sz="1600" dirty="0" smtClean="0">
                <a:solidFill>
                  <a:schemeClr val="accent6">
                    <a:lumMod val="75000"/>
                  </a:schemeClr>
                </a:solidFill>
                <a:latin typeface="Comic Sans MS" pitchFamily="66" charset="0"/>
              </a:rPr>
              <a:t>, as well as other design factors such as its </a:t>
            </a:r>
            <a:r>
              <a:rPr lang="en-GB" sz="1600" b="1" dirty="0" smtClean="0">
                <a:solidFill>
                  <a:schemeClr val="accent6">
                    <a:lumMod val="75000"/>
                  </a:schemeClr>
                </a:solidFill>
                <a:latin typeface="Comic Sans MS" pitchFamily="66" charset="0"/>
              </a:rPr>
              <a:t>aesthetic</a:t>
            </a:r>
            <a:r>
              <a:rPr lang="en-GB" sz="1600" dirty="0" smtClean="0">
                <a:solidFill>
                  <a:schemeClr val="accent6">
                    <a:lumMod val="75000"/>
                  </a:schemeClr>
                </a:solidFill>
                <a:latin typeface="Comic Sans MS" pitchFamily="66" charset="0"/>
              </a:rPr>
              <a:t> and </a:t>
            </a:r>
            <a:r>
              <a:rPr lang="en-GB" sz="1600" b="1" dirty="0" smtClean="0">
                <a:solidFill>
                  <a:schemeClr val="accent6">
                    <a:lumMod val="75000"/>
                  </a:schemeClr>
                </a:solidFill>
                <a:latin typeface="Comic Sans MS" pitchFamily="66" charset="0"/>
              </a:rPr>
              <a:t>ergonomic qualities</a:t>
            </a:r>
            <a:r>
              <a:rPr lang="en-GB" sz="1600" dirty="0" smtClean="0">
                <a:solidFill>
                  <a:schemeClr val="accent6">
                    <a:lumMod val="75000"/>
                  </a:schemeClr>
                </a:solidFill>
                <a:latin typeface="Comic Sans MS" pitchFamily="66" charset="0"/>
              </a:rPr>
              <a:t>. </a:t>
            </a:r>
          </a:p>
          <a:p>
            <a:pPr>
              <a:lnSpc>
                <a:spcPct val="120000"/>
              </a:lnSpc>
              <a:buFont typeface="Wingdings" pitchFamily="2" charset="2"/>
              <a:buChar char="Ø"/>
            </a:pPr>
            <a:r>
              <a:rPr lang="en-GB" sz="1600" dirty="0" smtClean="0">
                <a:solidFill>
                  <a:schemeClr val="accent6">
                    <a:lumMod val="75000"/>
                  </a:schemeClr>
                </a:solidFill>
                <a:latin typeface="Comic Sans MS" pitchFamily="66" charset="0"/>
              </a:rPr>
              <a:t>What are the </a:t>
            </a:r>
            <a:r>
              <a:rPr lang="en-GB" sz="1600" b="1" dirty="0" smtClean="0">
                <a:solidFill>
                  <a:schemeClr val="accent6">
                    <a:lumMod val="75000"/>
                  </a:schemeClr>
                </a:solidFill>
                <a:latin typeface="Comic Sans MS" pitchFamily="66" charset="0"/>
              </a:rPr>
              <a:t>running costs of the product</a:t>
            </a:r>
          </a:p>
          <a:p>
            <a:pPr>
              <a:lnSpc>
                <a:spcPct val="120000"/>
              </a:lnSpc>
            </a:pPr>
            <a:r>
              <a:rPr lang="en-GB" sz="1600" dirty="0" smtClean="0">
                <a:solidFill>
                  <a:schemeClr val="accent6">
                    <a:lumMod val="75000"/>
                  </a:schemeClr>
                </a:solidFill>
                <a:latin typeface="Comic Sans MS" pitchFamily="66" charset="0"/>
              </a:rPr>
              <a:t> after the initial purchase cost?</a:t>
            </a:r>
          </a:p>
          <a:p>
            <a:pPr>
              <a:lnSpc>
                <a:spcPct val="120000"/>
              </a:lnSpc>
              <a:buFont typeface="Wingdings" pitchFamily="2" charset="2"/>
              <a:buChar char="Ø"/>
            </a:pPr>
            <a:r>
              <a:rPr lang="en-GB" sz="1600" dirty="0" smtClean="0">
                <a:solidFill>
                  <a:schemeClr val="accent6">
                    <a:lumMod val="75000"/>
                  </a:schemeClr>
                </a:solidFill>
                <a:latin typeface="Comic Sans MS" pitchFamily="66" charset="0"/>
              </a:rPr>
              <a:t> Is the product </a:t>
            </a:r>
            <a:r>
              <a:rPr lang="en-GB" sz="1600" b="1" dirty="0" smtClean="0">
                <a:solidFill>
                  <a:schemeClr val="accent6">
                    <a:lumMod val="75000"/>
                  </a:schemeClr>
                </a:solidFill>
                <a:latin typeface="Comic Sans MS" pitchFamily="66" charset="0"/>
              </a:rPr>
              <a:t>Durable</a:t>
            </a:r>
            <a:r>
              <a:rPr lang="en-GB" sz="1600" dirty="0" smtClean="0">
                <a:solidFill>
                  <a:schemeClr val="accent6">
                    <a:lumMod val="75000"/>
                  </a:schemeClr>
                </a:solidFill>
                <a:latin typeface="Comic Sans MS" pitchFamily="66" charset="0"/>
              </a:rPr>
              <a:t> or will it break easily </a:t>
            </a:r>
          </a:p>
          <a:p>
            <a:pPr>
              <a:lnSpc>
                <a:spcPct val="120000"/>
              </a:lnSpc>
            </a:pPr>
            <a:r>
              <a:rPr lang="en-GB" sz="1600" dirty="0" smtClean="0">
                <a:solidFill>
                  <a:schemeClr val="accent6">
                    <a:lumMod val="75000"/>
                  </a:schemeClr>
                </a:solidFill>
                <a:latin typeface="Comic Sans MS" pitchFamily="66" charset="0"/>
              </a:rPr>
              <a:t>after a few uses?</a:t>
            </a:r>
          </a:p>
          <a:p>
            <a:pPr>
              <a:lnSpc>
                <a:spcPct val="120000"/>
              </a:lnSpc>
              <a:buFont typeface="Wingdings" pitchFamily="2" charset="2"/>
              <a:buChar char="Ø"/>
            </a:pPr>
            <a:r>
              <a:rPr lang="en-GB" sz="1600" dirty="0" smtClean="0">
                <a:solidFill>
                  <a:schemeClr val="accent6">
                    <a:lumMod val="75000"/>
                  </a:schemeClr>
                </a:solidFill>
                <a:latin typeface="Comic Sans MS" pitchFamily="66" charset="0"/>
              </a:rPr>
              <a:t>Will it cost anything to maintain? If it breaks</a:t>
            </a:r>
          </a:p>
          <a:p>
            <a:pPr>
              <a:lnSpc>
                <a:spcPct val="120000"/>
              </a:lnSpc>
            </a:pPr>
            <a:r>
              <a:rPr lang="en-GB" sz="1600" dirty="0" smtClean="0">
                <a:solidFill>
                  <a:schemeClr val="accent6">
                    <a:lumMod val="75000"/>
                  </a:schemeClr>
                </a:solidFill>
                <a:latin typeface="Comic Sans MS" pitchFamily="66" charset="0"/>
              </a:rPr>
              <a:t> will it be </a:t>
            </a:r>
            <a:r>
              <a:rPr lang="en-GB" sz="1600" b="1" dirty="0" smtClean="0">
                <a:solidFill>
                  <a:schemeClr val="accent6">
                    <a:lumMod val="75000"/>
                  </a:schemeClr>
                </a:solidFill>
                <a:latin typeface="Comic Sans MS" pitchFamily="66" charset="0"/>
              </a:rPr>
              <a:t>cheaper to fix it or get a new one</a:t>
            </a:r>
            <a:r>
              <a:rPr lang="en-GB" sz="1600" dirty="0" smtClean="0">
                <a:solidFill>
                  <a:schemeClr val="accent6">
                    <a:lumMod val="75000"/>
                  </a:schemeClr>
                </a:solidFill>
                <a:latin typeface="Comic Sans MS" pitchFamily="66" charset="0"/>
              </a:rPr>
              <a:t>?</a:t>
            </a:r>
            <a:endParaRPr lang="en-GB" sz="1600" dirty="0">
              <a:solidFill>
                <a:schemeClr val="accent6">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571480"/>
            <a:ext cx="990977" cy="369332"/>
          </a:xfrm>
          <a:prstGeom prst="rect">
            <a:avLst/>
          </a:prstGeom>
        </p:spPr>
        <p:txBody>
          <a:bodyPr wrap="none">
            <a:spAutoFit/>
          </a:bodyPr>
          <a:lstStyle/>
          <a:p>
            <a:r>
              <a:rPr lang="en-GB" b="1" dirty="0" smtClean="0">
                <a:solidFill>
                  <a:srgbClr val="306A78"/>
                </a:solidFill>
                <a:latin typeface="Comic Sans MS" pitchFamily="66" charset="0"/>
              </a:rPr>
              <a:t>Market</a:t>
            </a:r>
            <a:endParaRPr lang="en-GB" dirty="0">
              <a:solidFill>
                <a:srgbClr val="306A78"/>
              </a:solidFill>
            </a:endParaRPr>
          </a:p>
        </p:txBody>
      </p:sp>
      <p:sp>
        <p:nvSpPr>
          <p:cNvPr id="3" name="Rectangle 2"/>
          <p:cNvSpPr/>
          <p:nvPr/>
        </p:nvSpPr>
        <p:spPr>
          <a:xfrm>
            <a:off x="571472" y="1000108"/>
            <a:ext cx="8001056" cy="584775"/>
          </a:xfrm>
          <a:prstGeom prst="rect">
            <a:avLst/>
          </a:prstGeom>
        </p:spPr>
        <p:txBody>
          <a:bodyPr wrap="square">
            <a:spAutoFit/>
          </a:bodyPr>
          <a:lstStyle/>
          <a:p>
            <a:r>
              <a:rPr lang="en-GB" sz="1600" b="1" dirty="0" smtClean="0">
                <a:solidFill>
                  <a:srgbClr val="306A78"/>
                </a:solidFill>
                <a:latin typeface="Comic Sans MS" pitchFamily="66" charset="0"/>
              </a:rPr>
              <a:t>Market </a:t>
            </a:r>
            <a:r>
              <a:rPr lang="en-GB" sz="1600" dirty="0" smtClean="0">
                <a:solidFill>
                  <a:schemeClr val="accent6">
                    <a:lumMod val="75000"/>
                  </a:schemeClr>
                </a:solidFill>
                <a:latin typeface="Comic Sans MS" pitchFamily="66" charset="0"/>
              </a:rPr>
              <a:t>When thinking about designing a product, a designer must be aware to a certain extent of what marketing entails in order to design a successful product.</a:t>
            </a:r>
            <a:endParaRPr lang="en-GB" sz="1600" dirty="0">
              <a:solidFill>
                <a:schemeClr val="accent6">
                  <a:lumMod val="75000"/>
                </a:schemeClr>
              </a:solidFill>
            </a:endParaRPr>
          </a:p>
        </p:txBody>
      </p:sp>
      <p:sp>
        <p:nvSpPr>
          <p:cNvPr id="4" name="Rectangle 3"/>
          <p:cNvSpPr/>
          <p:nvPr/>
        </p:nvSpPr>
        <p:spPr>
          <a:xfrm>
            <a:off x="500034" y="1714488"/>
            <a:ext cx="8215370" cy="4401205"/>
          </a:xfrm>
          <a:prstGeom prst="rect">
            <a:avLst/>
          </a:prstGeom>
        </p:spPr>
        <p:txBody>
          <a:bodyPr wrap="square">
            <a:spAutoFit/>
          </a:bodyPr>
          <a:lstStyle/>
          <a:p>
            <a:pPr>
              <a:spcBef>
                <a:spcPct val="50000"/>
              </a:spcBef>
              <a:buFont typeface="Wingdings" pitchFamily="2" charset="2"/>
              <a:buChar char="Ø"/>
            </a:pPr>
            <a:r>
              <a:rPr lang="en-GB" sz="1600" b="1" dirty="0" smtClean="0">
                <a:solidFill>
                  <a:srgbClr val="306A78"/>
                </a:solidFill>
                <a:latin typeface="Comic Sans MS" pitchFamily="66" charset="0"/>
              </a:rPr>
              <a:t>Identifying the market </a:t>
            </a:r>
            <a:r>
              <a:rPr lang="en-GB" sz="1600" dirty="0" smtClean="0">
                <a:solidFill>
                  <a:schemeClr val="accent6">
                    <a:lumMod val="75000"/>
                  </a:schemeClr>
                </a:solidFill>
                <a:latin typeface="Comic Sans MS" pitchFamily="66" charset="0"/>
              </a:rPr>
              <a:t>To design a product that will appeal to everybody is pretty much impossible. So designers tend to break people up into groups and target them specifically. This is called </a:t>
            </a:r>
            <a:r>
              <a:rPr lang="en-GB" sz="1600" i="1" dirty="0" smtClean="0">
                <a:solidFill>
                  <a:schemeClr val="accent6">
                    <a:lumMod val="75000"/>
                  </a:schemeClr>
                </a:solidFill>
                <a:latin typeface="Comic Sans MS" pitchFamily="66" charset="0"/>
              </a:rPr>
              <a:t>niche marketing</a:t>
            </a:r>
            <a:r>
              <a:rPr lang="en-GB" sz="1600" dirty="0" smtClean="0">
                <a:solidFill>
                  <a:schemeClr val="accent6">
                    <a:lumMod val="75000"/>
                  </a:schemeClr>
                </a:solidFill>
                <a:latin typeface="Comic Sans MS" pitchFamily="66" charset="0"/>
              </a:rPr>
              <a:t>.</a:t>
            </a:r>
          </a:p>
          <a:p>
            <a:pPr>
              <a:spcBef>
                <a:spcPct val="50000"/>
              </a:spcBef>
            </a:pPr>
            <a:r>
              <a:rPr lang="en-GB" sz="1600" b="1" dirty="0" smtClean="0">
                <a:solidFill>
                  <a:srgbClr val="306A78"/>
                </a:solidFill>
                <a:latin typeface="Comic Sans MS" pitchFamily="66" charset="0"/>
              </a:rPr>
              <a:t>Who is the product aimed at?.... Sex </a:t>
            </a:r>
            <a:r>
              <a:rPr lang="en-GB" sz="1600" dirty="0" smtClean="0">
                <a:solidFill>
                  <a:schemeClr val="accent6">
                    <a:lumMod val="75000"/>
                  </a:schemeClr>
                </a:solidFill>
                <a:latin typeface="Comic Sans MS" pitchFamily="66" charset="0"/>
              </a:rPr>
              <a:t>Boys/Girls/Both?; </a:t>
            </a:r>
            <a:r>
              <a:rPr lang="en-GB" sz="1600" b="1" dirty="0" smtClean="0">
                <a:solidFill>
                  <a:srgbClr val="306A78"/>
                </a:solidFill>
                <a:latin typeface="Comic Sans MS" pitchFamily="66" charset="0"/>
              </a:rPr>
              <a:t>Age</a:t>
            </a:r>
            <a:r>
              <a:rPr lang="en-GB" sz="1600" b="1" dirty="0" smtClean="0">
                <a:solidFill>
                  <a:schemeClr val="accent6">
                    <a:lumMod val="75000"/>
                  </a:schemeClr>
                </a:solidFill>
                <a:latin typeface="Comic Sans MS" pitchFamily="66" charset="0"/>
              </a:rPr>
              <a:t> </a:t>
            </a:r>
            <a:r>
              <a:rPr lang="en-GB" sz="1600" dirty="0" smtClean="0">
                <a:solidFill>
                  <a:schemeClr val="accent6">
                    <a:lumMod val="75000"/>
                  </a:schemeClr>
                </a:solidFill>
                <a:latin typeface="Comic Sans MS" pitchFamily="66" charset="0"/>
              </a:rPr>
              <a:t>Old/Young/Both?; </a:t>
            </a:r>
            <a:r>
              <a:rPr lang="en-GB" sz="1600" b="1" dirty="0" smtClean="0">
                <a:solidFill>
                  <a:srgbClr val="306A78"/>
                </a:solidFill>
                <a:latin typeface="Comic Sans MS" pitchFamily="66" charset="0"/>
              </a:rPr>
              <a:t>Income</a:t>
            </a:r>
            <a:r>
              <a:rPr lang="en-GB" sz="1600" b="1" dirty="0" smtClean="0">
                <a:solidFill>
                  <a:schemeClr val="accent6">
                    <a:lumMod val="75000"/>
                  </a:schemeClr>
                </a:solidFill>
                <a:latin typeface="Comic Sans MS" pitchFamily="66" charset="0"/>
              </a:rPr>
              <a:t> </a:t>
            </a:r>
            <a:r>
              <a:rPr lang="en-GB" sz="1600" dirty="0" smtClean="0">
                <a:solidFill>
                  <a:schemeClr val="accent6">
                    <a:lumMod val="75000"/>
                  </a:schemeClr>
                </a:solidFill>
                <a:latin typeface="Comic Sans MS" pitchFamily="66" charset="0"/>
              </a:rPr>
              <a:t>Poor/Wealthy?; </a:t>
            </a:r>
            <a:r>
              <a:rPr lang="en-GB" sz="1600" b="1" dirty="0" smtClean="0">
                <a:solidFill>
                  <a:srgbClr val="306A78"/>
                </a:solidFill>
                <a:latin typeface="Comic Sans MS" pitchFamily="66" charset="0"/>
              </a:rPr>
              <a:t>Personality</a:t>
            </a:r>
            <a:r>
              <a:rPr lang="en-GB" sz="1600" b="1" dirty="0" smtClean="0">
                <a:solidFill>
                  <a:schemeClr val="accent6">
                    <a:lumMod val="75000"/>
                  </a:schemeClr>
                </a:solidFill>
                <a:latin typeface="Comic Sans MS" pitchFamily="66" charset="0"/>
              </a:rPr>
              <a:t> </a:t>
            </a:r>
            <a:r>
              <a:rPr lang="en-GB" sz="1600" dirty="0" smtClean="0">
                <a:solidFill>
                  <a:schemeClr val="accent6">
                    <a:lumMod val="75000"/>
                  </a:schemeClr>
                </a:solidFill>
                <a:latin typeface="Comic Sans MS" pitchFamily="66" charset="0"/>
              </a:rPr>
              <a:t>What type of personality do they have? </a:t>
            </a:r>
            <a:r>
              <a:rPr lang="en-GB" sz="1600" b="1" dirty="0" smtClean="0">
                <a:solidFill>
                  <a:srgbClr val="306A78"/>
                </a:solidFill>
                <a:latin typeface="Comic Sans MS" pitchFamily="66" charset="0"/>
              </a:rPr>
              <a:t>Lifestyle</a:t>
            </a:r>
            <a:r>
              <a:rPr lang="en-GB" sz="1600" b="1" dirty="0" smtClean="0">
                <a:solidFill>
                  <a:schemeClr val="accent6">
                    <a:lumMod val="75000"/>
                  </a:schemeClr>
                </a:solidFill>
                <a:latin typeface="Comic Sans MS" pitchFamily="66" charset="0"/>
              </a:rPr>
              <a:t> </a:t>
            </a:r>
            <a:r>
              <a:rPr lang="en-GB" sz="1600" dirty="0" smtClean="0">
                <a:solidFill>
                  <a:schemeClr val="accent6">
                    <a:lumMod val="75000"/>
                  </a:schemeClr>
                </a:solidFill>
                <a:latin typeface="Comic Sans MS" pitchFamily="66" charset="0"/>
              </a:rPr>
              <a:t>What kind of lifestyle do they have? Sporty/Social etc?; </a:t>
            </a:r>
            <a:r>
              <a:rPr lang="en-GB" sz="1600" b="1" dirty="0" smtClean="0">
                <a:solidFill>
                  <a:srgbClr val="306A78"/>
                </a:solidFill>
                <a:latin typeface="Comic Sans MS" pitchFamily="66" charset="0"/>
              </a:rPr>
              <a:t>Education</a:t>
            </a:r>
            <a:r>
              <a:rPr lang="en-GB" sz="1600" b="1" dirty="0" smtClean="0">
                <a:solidFill>
                  <a:schemeClr val="accent6">
                    <a:lumMod val="75000"/>
                  </a:schemeClr>
                </a:solidFill>
                <a:latin typeface="Comic Sans MS" pitchFamily="66" charset="0"/>
              </a:rPr>
              <a:t> </a:t>
            </a:r>
            <a:r>
              <a:rPr lang="en-GB" sz="1600" dirty="0" smtClean="0">
                <a:solidFill>
                  <a:schemeClr val="accent6">
                    <a:lumMod val="75000"/>
                  </a:schemeClr>
                </a:solidFill>
                <a:latin typeface="Comic Sans MS" pitchFamily="66" charset="0"/>
              </a:rPr>
              <a:t>Are they well educated?; </a:t>
            </a:r>
            <a:r>
              <a:rPr lang="en-GB" sz="1600" b="1" dirty="0" smtClean="0">
                <a:solidFill>
                  <a:srgbClr val="306A78"/>
                </a:solidFill>
                <a:latin typeface="Comic Sans MS" pitchFamily="66" charset="0"/>
              </a:rPr>
              <a:t>Location</a:t>
            </a:r>
            <a:r>
              <a:rPr lang="en-GB" sz="1600" b="1" dirty="0" smtClean="0">
                <a:solidFill>
                  <a:schemeClr val="accent6">
                    <a:lumMod val="75000"/>
                  </a:schemeClr>
                </a:solidFill>
                <a:latin typeface="Comic Sans MS" pitchFamily="66" charset="0"/>
              </a:rPr>
              <a:t> </a:t>
            </a:r>
            <a:r>
              <a:rPr lang="en-GB" sz="1600" dirty="0" smtClean="0">
                <a:solidFill>
                  <a:schemeClr val="accent6">
                    <a:lumMod val="75000"/>
                  </a:schemeClr>
                </a:solidFill>
                <a:latin typeface="Comic Sans MS" pitchFamily="66" charset="0"/>
              </a:rPr>
              <a:t>Where do they live? Cities/Countryside? </a:t>
            </a:r>
            <a:r>
              <a:rPr lang="en-GB" sz="1600" b="1" dirty="0" smtClean="0">
                <a:solidFill>
                  <a:srgbClr val="306A78"/>
                </a:solidFill>
                <a:latin typeface="Comic Sans MS" pitchFamily="66" charset="0"/>
              </a:rPr>
              <a:t>Culture</a:t>
            </a:r>
            <a:r>
              <a:rPr lang="en-GB" sz="1600" b="1" dirty="0" smtClean="0">
                <a:solidFill>
                  <a:schemeClr val="accent6">
                    <a:lumMod val="75000"/>
                  </a:schemeClr>
                </a:solidFill>
                <a:latin typeface="Comic Sans MS" pitchFamily="66" charset="0"/>
              </a:rPr>
              <a:t> </a:t>
            </a:r>
            <a:r>
              <a:rPr lang="en-GB" sz="1600" dirty="0" smtClean="0">
                <a:solidFill>
                  <a:schemeClr val="accent6">
                    <a:lumMod val="75000"/>
                  </a:schemeClr>
                </a:solidFill>
                <a:latin typeface="Comic Sans MS" pitchFamily="66" charset="0"/>
              </a:rPr>
              <a:t>What are their values and beliefs?</a:t>
            </a:r>
          </a:p>
          <a:p>
            <a:pPr>
              <a:spcBef>
                <a:spcPct val="50000"/>
              </a:spcBef>
            </a:pPr>
            <a:endParaRPr lang="en-GB" sz="1600" b="1" dirty="0" smtClean="0">
              <a:solidFill>
                <a:schemeClr val="accent6">
                  <a:lumMod val="75000"/>
                </a:schemeClr>
              </a:solidFill>
              <a:latin typeface="Comic Sans MS" pitchFamily="66" charset="0"/>
            </a:endParaRPr>
          </a:p>
          <a:p>
            <a:pPr>
              <a:spcBef>
                <a:spcPct val="50000"/>
              </a:spcBef>
              <a:buFont typeface="Wingdings" pitchFamily="2" charset="2"/>
              <a:buChar char="Ø"/>
            </a:pPr>
            <a:r>
              <a:rPr lang="en-GB" sz="1600" b="1" dirty="0" smtClean="0">
                <a:solidFill>
                  <a:srgbClr val="306A78"/>
                </a:solidFill>
                <a:latin typeface="Comic Sans MS" pitchFamily="66" charset="0"/>
              </a:rPr>
              <a:t>Market research </a:t>
            </a:r>
            <a:r>
              <a:rPr lang="en-GB" sz="1600" dirty="0" smtClean="0">
                <a:solidFill>
                  <a:schemeClr val="accent6">
                    <a:lumMod val="75000"/>
                  </a:schemeClr>
                </a:solidFill>
                <a:latin typeface="Comic Sans MS" pitchFamily="66" charset="0"/>
              </a:rPr>
              <a:t>At some stage the designer will have to carry out market research (this could be before or after the target market has been defined) in order to gather </a:t>
            </a:r>
            <a:r>
              <a:rPr lang="en-GB" sz="1600" b="1" dirty="0" smtClean="0">
                <a:solidFill>
                  <a:schemeClr val="accent6">
                    <a:lumMod val="75000"/>
                  </a:schemeClr>
                </a:solidFill>
                <a:latin typeface="Comic Sans MS" pitchFamily="66" charset="0"/>
              </a:rPr>
              <a:t>information about how well the product will sell</a:t>
            </a:r>
            <a:r>
              <a:rPr lang="en-GB" sz="1600" dirty="0" smtClean="0">
                <a:solidFill>
                  <a:schemeClr val="accent6">
                    <a:lumMod val="75000"/>
                  </a:schemeClr>
                </a:solidFill>
                <a:latin typeface="Comic Sans MS" pitchFamily="66" charset="0"/>
              </a:rPr>
              <a:t>, </a:t>
            </a:r>
            <a:r>
              <a:rPr lang="en-GB" sz="1600" b="1" dirty="0" smtClean="0">
                <a:solidFill>
                  <a:schemeClr val="accent6">
                    <a:lumMod val="75000"/>
                  </a:schemeClr>
                </a:solidFill>
                <a:latin typeface="Comic Sans MS" pitchFamily="66" charset="0"/>
              </a:rPr>
              <a:t>what the public want and what the competition is like.</a:t>
            </a:r>
          </a:p>
          <a:p>
            <a:pPr lvl="0"/>
            <a:r>
              <a:rPr lang="en-GB" sz="1600" b="1" dirty="0" smtClean="0">
                <a:solidFill>
                  <a:srgbClr val="306A78"/>
                </a:solidFill>
                <a:latin typeface="Comic Sans MS" pitchFamily="66" charset="0"/>
              </a:rPr>
              <a:t>Designers can do this in many ways: </a:t>
            </a:r>
            <a:r>
              <a:rPr lang="en-GB" sz="1600" dirty="0" smtClean="0">
                <a:solidFill>
                  <a:schemeClr val="accent6">
                    <a:lumMod val="75000"/>
                  </a:schemeClr>
                </a:solidFill>
                <a:latin typeface="Comic Sans MS" pitchFamily="66" charset="0"/>
              </a:rPr>
              <a:t>Surveys; Focus Groups; Questionnaires; User trails; Tests &amp; Rigs; Comparison to other products; Comparisons to similar products etc...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il_fi" descr="43939_350_A"/>
          <p:cNvPicPr>
            <a:picLocks noChangeAspect="1" noChangeArrowheads="1"/>
          </p:cNvPicPr>
          <p:nvPr/>
        </p:nvPicPr>
        <p:blipFill>
          <a:blip r:embed="rId2"/>
          <a:srcRect/>
          <a:stretch>
            <a:fillRect/>
          </a:stretch>
        </p:blipFill>
        <p:spPr bwMode="auto">
          <a:xfrm>
            <a:off x="3556800" y="2862272"/>
            <a:ext cx="1584325" cy="1584325"/>
          </a:xfrm>
          <a:prstGeom prst="rect">
            <a:avLst/>
          </a:prstGeom>
          <a:noFill/>
          <a:ln w="9525" algn="in">
            <a:solidFill>
              <a:schemeClr val="tx1"/>
            </a:solidFill>
            <a:miter lim="800000"/>
            <a:headEnd/>
            <a:tailEnd/>
          </a:ln>
        </p:spPr>
      </p:pic>
      <p:pic>
        <p:nvPicPr>
          <p:cNvPr id="31747" name="Picture 3" descr="144-6529[1]"/>
          <p:cNvPicPr>
            <a:picLocks noChangeAspect="1" noChangeArrowheads="1"/>
          </p:cNvPicPr>
          <p:nvPr/>
        </p:nvPicPr>
        <p:blipFill>
          <a:blip r:embed="rId3"/>
          <a:srcRect/>
          <a:stretch>
            <a:fillRect/>
          </a:stretch>
        </p:blipFill>
        <p:spPr bwMode="auto">
          <a:xfrm>
            <a:off x="3312325" y="4803796"/>
            <a:ext cx="2073275" cy="1554162"/>
          </a:xfrm>
          <a:prstGeom prst="rect">
            <a:avLst/>
          </a:prstGeom>
          <a:noFill/>
          <a:ln w="9525" algn="in">
            <a:solidFill>
              <a:srgbClr val="000000"/>
            </a:solidFill>
            <a:miter lim="800000"/>
            <a:headEnd/>
            <a:tailEnd/>
          </a:ln>
          <a:effectLst/>
        </p:spPr>
      </p:pic>
      <p:pic>
        <p:nvPicPr>
          <p:cNvPr id="31748" name="Picture 4" descr="116950427[1]"/>
          <p:cNvPicPr>
            <a:picLocks noChangeAspect="1" noChangeArrowheads="1"/>
          </p:cNvPicPr>
          <p:nvPr/>
        </p:nvPicPr>
        <p:blipFill>
          <a:blip r:embed="rId4"/>
          <a:srcRect l="15836" t="31731" r="17653" b="30191"/>
          <a:stretch>
            <a:fillRect/>
          </a:stretch>
        </p:blipFill>
        <p:spPr bwMode="auto">
          <a:xfrm>
            <a:off x="3197231" y="1517648"/>
            <a:ext cx="2303463" cy="987425"/>
          </a:xfrm>
          <a:prstGeom prst="rect">
            <a:avLst/>
          </a:prstGeom>
          <a:noFill/>
          <a:ln w="9525" algn="in">
            <a:solidFill>
              <a:srgbClr val="000000"/>
            </a:solidFill>
            <a:miter lim="800000"/>
            <a:headEnd/>
            <a:tailEnd/>
          </a:ln>
          <a:effectLst/>
        </p:spPr>
      </p:pic>
      <p:sp>
        <p:nvSpPr>
          <p:cNvPr id="6" name="Rectangle 5"/>
          <p:cNvSpPr/>
          <p:nvPr/>
        </p:nvSpPr>
        <p:spPr>
          <a:xfrm>
            <a:off x="571472" y="571480"/>
            <a:ext cx="3137397" cy="369332"/>
          </a:xfrm>
          <a:prstGeom prst="rect">
            <a:avLst/>
          </a:prstGeom>
        </p:spPr>
        <p:txBody>
          <a:bodyPr wrap="none">
            <a:spAutoFit/>
          </a:bodyPr>
          <a:lstStyle/>
          <a:p>
            <a:r>
              <a:rPr lang="en-GB" b="1" dirty="0" smtClean="0">
                <a:solidFill>
                  <a:srgbClr val="306A78"/>
                </a:solidFill>
                <a:latin typeface="Comic Sans MS" pitchFamily="66" charset="0"/>
              </a:rPr>
              <a:t>Target Market example...</a:t>
            </a:r>
            <a:endParaRPr lang="en-GB" dirty="0">
              <a:solidFill>
                <a:srgbClr val="306A78"/>
              </a:solidFill>
            </a:endParaRPr>
          </a:p>
        </p:txBody>
      </p:sp>
      <p:sp>
        <p:nvSpPr>
          <p:cNvPr id="7" name="TextBox 6"/>
          <p:cNvSpPr txBox="1"/>
          <p:nvPr/>
        </p:nvSpPr>
        <p:spPr>
          <a:xfrm>
            <a:off x="571472" y="1500174"/>
            <a:ext cx="2286016" cy="1077218"/>
          </a:xfrm>
          <a:prstGeom prst="rect">
            <a:avLst/>
          </a:prstGeom>
          <a:noFill/>
        </p:spPr>
        <p:txBody>
          <a:bodyPr wrap="square" rtlCol="0">
            <a:spAutoFit/>
          </a:bodyPr>
          <a:lstStyle/>
          <a:p>
            <a:r>
              <a:rPr lang="en-GB" sz="1600" b="1" dirty="0" smtClean="0">
                <a:solidFill>
                  <a:schemeClr val="accent6">
                    <a:lumMod val="75000"/>
                  </a:schemeClr>
                </a:solidFill>
                <a:latin typeface="Comic Sans MS" pitchFamily="66" charset="0"/>
              </a:rPr>
              <a:t>Look at these shoes... Who do you think that they are aimed at?</a:t>
            </a:r>
            <a:endParaRPr lang="en-GB" sz="1600" b="1" dirty="0">
              <a:solidFill>
                <a:schemeClr val="accent6">
                  <a:lumMod val="75000"/>
                </a:schemeClr>
              </a:solidFill>
              <a:latin typeface="Comic Sans MS" pitchFamily="66" charset="0"/>
            </a:endParaRPr>
          </a:p>
        </p:txBody>
      </p:sp>
      <p:sp>
        <p:nvSpPr>
          <p:cNvPr id="8" name="TextBox 7"/>
          <p:cNvSpPr txBox="1"/>
          <p:nvPr/>
        </p:nvSpPr>
        <p:spPr>
          <a:xfrm>
            <a:off x="5857884" y="1285860"/>
            <a:ext cx="2428892" cy="1077218"/>
          </a:xfrm>
          <a:prstGeom prst="rect">
            <a:avLst/>
          </a:prstGeom>
          <a:noFill/>
        </p:spPr>
        <p:txBody>
          <a:bodyPr wrap="square" rtlCol="0">
            <a:spAutoFit/>
          </a:bodyPr>
          <a:lstStyle/>
          <a:p>
            <a:r>
              <a:rPr lang="en-GB" sz="1600" dirty="0" smtClean="0">
                <a:solidFill>
                  <a:schemeClr val="accent6">
                    <a:lumMod val="75000"/>
                  </a:schemeClr>
                </a:solidFill>
                <a:latin typeface="Comic Sans MS" pitchFamily="66" charset="0"/>
              </a:rPr>
              <a:t>These trainers are pink and sparkly... They are aimed at </a:t>
            </a:r>
            <a:r>
              <a:rPr lang="en-GB" sz="1600" b="1" dirty="0" smtClean="0">
                <a:solidFill>
                  <a:schemeClr val="accent6">
                    <a:lumMod val="75000"/>
                  </a:schemeClr>
                </a:solidFill>
                <a:latin typeface="Comic Sans MS" pitchFamily="66" charset="0"/>
              </a:rPr>
              <a:t>Girls</a:t>
            </a:r>
            <a:r>
              <a:rPr lang="en-GB" sz="1600" dirty="0" smtClean="0">
                <a:solidFill>
                  <a:schemeClr val="accent6">
                    <a:lumMod val="75000"/>
                  </a:schemeClr>
                </a:solidFill>
                <a:latin typeface="Comic Sans MS" pitchFamily="66" charset="0"/>
              </a:rPr>
              <a:t>.</a:t>
            </a:r>
          </a:p>
          <a:p>
            <a:r>
              <a:rPr lang="en-GB" sz="1600" dirty="0" smtClean="0">
                <a:solidFill>
                  <a:schemeClr val="accent6">
                    <a:lumMod val="75000"/>
                  </a:schemeClr>
                </a:solidFill>
                <a:latin typeface="Comic Sans MS" pitchFamily="66" charset="0"/>
              </a:rPr>
              <a:t>Demographic = </a:t>
            </a:r>
            <a:r>
              <a:rPr lang="en-GB" sz="1600" b="1" dirty="0" smtClean="0">
                <a:solidFill>
                  <a:schemeClr val="accent6">
                    <a:lumMod val="75000"/>
                  </a:schemeClr>
                </a:solidFill>
                <a:latin typeface="Comic Sans MS" pitchFamily="66" charset="0"/>
              </a:rPr>
              <a:t>Sex</a:t>
            </a:r>
            <a:endParaRPr lang="en-GB" sz="1600" b="1" dirty="0">
              <a:solidFill>
                <a:schemeClr val="accent6">
                  <a:lumMod val="75000"/>
                </a:schemeClr>
              </a:solidFill>
              <a:latin typeface="Comic Sans MS" pitchFamily="66" charset="0"/>
            </a:endParaRPr>
          </a:p>
        </p:txBody>
      </p:sp>
      <p:sp>
        <p:nvSpPr>
          <p:cNvPr id="9" name="TextBox 8"/>
          <p:cNvSpPr txBox="1"/>
          <p:nvPr/>
        </p:nvSpPr>
        <p:spPr>
          <a:xfrm>
            <a:off x="5857884" y="2948699"/>
            <a:ext cx="2428892" cy="1323439"/>
          </a:xfrm>
          <a:prstGeom prst="rect">
            <a:avLst/>
          </a:prstGeom>
          <a:noFill/>
        </p:spPr>
        <p:txBody>
          <a:bodyPr wrap="square" rtlCol="0">
            <a:spAutoFit/>
          </a:bodyPr>
          <a:lstStyle/>
          <a:p>
            <a:r>
              <a:rPr lang="en-GB" sz="1600" dirty="0" smtClean="0">
                <a:solidFill>
                  <a:schemeClr val="accent6">
                    <a:lumMod val="75000"/>
                  </a:schemeClr>
                </a:solidFill>
                <a:latin typeface="Comic Sans MS" pitchFamily="66" charset="0"/>
              </a:rPr>
              <a:t>These trainers look like a clown fish and are bright in colour... They are aimed at </a:t>
            </a:r>
            <a:r>
              <a:rPr lang="en-GB" sz="1600" b="1" dirty="0" smtClean="0">
                <a:solidFill>
                  <a:schemeClr val="accent6">
                    <a:lumMod val="75000"/>
                  </a:schemeClr>
                </a:solidFill>
                <a:latin typeface="Comic Sans MS" pitchFamily="66" charset="0"/>
              </a:rPr>
              <a:t>Children</a:t>
            </a:r>
            <a:r>
              <a:rPr lang="en-GB" sz="1600" dirty="0" smtClean="0">
                <a:solidFill>
                  <a:schemeClr val="accent6">
                    <a:lumMod val="75000"/>
                  </a:schemeClr>
                </a:solidFill>
                <a:latin typeface="Comic Sans MS" pitchFamily="66" charset="0"/>
              </a:rPr>
              <a:t>.</a:t>
            </a:r>
          </a:p>
          <a:p>
            <a:r>
              <a:rPr lang="en-GB" sz="1600" dirty="0" smtClean="0">
                <a:solidFill>
                  <a:schemeClr val="accent6">
                    <a:lumMod val="75000"/>
                  </a:schemeClr>
                </a:solidFill>
                <a:latin typeface="Comic Sans MS" pitchFamily="66" charset="0"/>
              </a:rPr>
              <a:t>Demographic = </a:t>
            </a:r>
            <a:r>
              <a:rPr lang="en-GB" sz="1600" b="1" dirty="0" smtClean="0">
                <a:solidFill>
                  <a:schemeClr val="accent6">
                    <a:lumMod val="75000"/>
                  </a:schemeClr>
                </a:solidFill>
                <a:latin typeface="Comic Sans MS" pitchFamily="66" charset="0"/>
              </a:rPr>
              <a:t>Age</a:t>
            </a:r>
            <a:endParaRPr lang="en-GB" sz="1600" b="1" dirty="0">
              <a:solidFill>
                <a:schemeClr val="accent6">
                  <a:lumMod val="75000"/>
                </a:schemeClr>
              </a:solidFill>
              <a:latin typeface="Comic Sans MS" pitchFamily="66" charset="0"/>
            </a:endParaRPr>
          </a:p>
        </p:txBody>
      </p:sp>
      <p:sp>
        <p:nvSpPr>
          <p:cNvPr id="10" name="TextBox 9"/>
          <p:cNvSpPr txBox="1"/>
          <p:nvPr/>
        </p:nvSpPr>
        <p:spPr>
          <a:xfrm>
            <a:off x="5857884" y="4857760"/>
            <a:ext cx="2428892" cy="1569660"/>
          </a:xfrm>
          <a:prstGeom prst="rect">
            <a:avLst/>
          </a:prstGeom>
          <a:noFill/>
        </p:spPr>
        <p:txBody>
          <a:bodyPr wrap="square" rtlCol="0">
            <a:spAutoFit/>
          </a:bodyPr>
          <a:lstStyle/>
          <a:p>
            <a:r>
              <a:rPr lang="en-GB" sz="1600" dirty="0" smtClean="0">
                <a:solidFill>
                  <a:schemeClr val="accent6">
                    <a:lumMod val="75000"/>
                  </a:schemeClr>
                </a:solidFill>
                <a:latin typeface="Comic Sans MS" pitchFamily="66" charset="0"/>
              </a:rPr>
              <a:t>These trainers are a Top Luxury Brand and are very expensive... They are aimed at </a:t>
            </a:r>
            <a:r>
              <a:rPr lang="en-GB" sz="1600" b="1" dirty="0" smtClean="0">
                <a:solidFill>
                  <a:schemeClr val="accent6">
                    <a:lumMod val="75000"/>
                  </a:schemeClr>
                </a:solidFill>
                <a:latin typeface="Comic Sans MS" pitchFamily="66" charset="0"/>
              </a:rPr>
              <a:t>people with money</a:t>
            </a:r>
            <a:r>
              <a:rPr lang="en-GB" sz="1600" dirty="0" smtClean="0">
                <a:solidFill>
                  <a:schemeClr val="accent6">
                    <a:lumMod val="75000"/>
                  </a:schemeClr>
                </a:solidFill>
                <a:latin typeface="Comic Sans MS" pitchFamily="66" charset="0"/>
              </a:rPr>
              <a:t>.</a:t>
            </a:r>
          </a:p>
          <a:p>
            <a:r>
              <a:rPr lang="en-GB" sz="1600" dirty="0" smtClean="0">
                <a:solidFill>
                  <a:schemeClr val="accent6">
                    <a:lumMod val="75000"/>
                  </a:schemeClr>
                </a:solidFill>
                <a:latin typeface="Comic Sans MS" pitchFamily="66" charset="0"/>
              </a:rPr>
              <a:t>Demographic = </a:t>
            </a:r>
            <a:r>
              <a:rPr lang="en-GB" sz="1600" b="1" dirty="0" smtClean="0">
                <a:solidFill>
                  <a:schemeClr val="accent6">
                    <a:lumMod val="75000"/>
                  </a:schemeClr>
                </a:solidFill>
                <a:latin typeface="Comic Sans MS" pitchFamily="66" charset="0"/>
              </a:rPr>
              <a:t>Income</a:t>
            </a:r>
            <a:endParaRPr lang="en-GB" sz="1600" b="1" dirty="0">
              <a:solidFill>
                <a:schemeClr val="accent6">
                  <a:lumMod val="75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1+#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1+#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ustom 1">
      <a:dk1>
        <a:sysClr val="windowText" lastClr="000000"/>
      </a:dk1>
      <a:lt1>
        <a:sysClr val="window" lastClr="FFFFFF"/>
      </a:lt1>
      <a:dk2>
        <a:srgbClr val="B13F9A"/>
      </a:dk2>
      <a:lt2>
        <a:srgbClr val="F4E7ED"/>
      </a:lt2>
      <a:accent1>
        <a:srgbClr val="B83D68"/>
      </a:accent1>
      <a:accent2>
        <a:srgbClr val="AC66BB"/>
      </a:accent2>
      <a:accent3>
        <a:srgbClr val="7030A0"/>
      </a:accent3>
      <a:accent4>
        <a:srgbClr val="874296"/>
      </a:accent4>
      <a:accent5>
        <a:srgbClr val="CF6DA4"/>
      </a:accent5>
      <a:accent6>
        <a:srgbClr val="BB4FA3"/>
      </a:accent6>
      <a:hlink>
        <a:srgbClr val="FFDE66"/>
      </a:hlink>
      <a:folHlink>
        <a:srgbClr val="D490C5"/>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720</TotalTime>
  <Words>1472</Words>
  <Application>Microsoft Office PowerPoint</Application>
  <PresentationFormat>On-screen Show (4:3)</PresentationFormat>
  <Paragraphs>84</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Aspect</vt:lpstr>
      <vt:lpstr>Document</vt:lpstr>
      <vt:lpstr>Identifying Factors</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Graphic Communication</dc:title>
  <dc:creator>mboyle</dc:creator>
  <cp:lastModifiedBy>rmunro</cp:lastModifiedBy>
  <cp:revision>82</cp:revision>
  <dcterms:created xsi:type="dcterms:W3CDTF">2012-05-30T10:35:20Z</dcterms:created>
  <dcterms:modified xsi:type="dcterms:W3CDTF">2013-03-27T11:58:26Z</dcterms:modified>
</cp:coreProperties>
</file>